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68" r:id="rId4"/>
    <p:sldId id="290" r:id="rId5"/>
    <p:sldId id="288" r:id="rId6"/>
    <p:sldId id="289" r:id="rId7"/>
    <p:sldId id="287" r:id="rId8"/>
    <p:sldId id="281" r:id="rId9"/>
    <p:sldId id="292" r:id="rId10"/>
    <p:sldId id="293" r:id="rId11"/>
    <p:sldId id="294" r:id="rId12"/>
    <p:sldId id="295" r:id="rId13"/>
    <p:sldId id="296" r:id="rId14"/>
    <p:sldId id="269" r:id="rId15"/>
    <p:sldId id="272" r:id="rId16"/>
    <p:sldId id="298" r:id="rId17"/>
    <p:sldId id="299" r:id="rId18"/>
    <p:sldId id="297" r:id="rId19"/>
    <p:sldId id="300" r:id="rId20"/>
    <p:sldId id="301" r:id="rId21"/>
    <p:sldId id="278" r:id="rId22"/>
    <p:sldId id="279" r:id="rId23"/>
    <p:sldId id="280" r:id="rId24"/>
    <p:sldId id="302" r:id="rId25"/>
    <p:sldId id="282" r:id="rId26"/>
    <p:sldId id="283" r:id="rId27"/>
    <p:sldId id="303" r:id="rId2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AFF"/>
    <a:srgbClr val="0E8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86358" autoAdjust="0"/>
  </p:normalViewPr>
  <p:slideViewPr>
    <p:cSldViewPr snapToGrid="0">
      <p:cViewPr varScale="1">
        <p:scale>
          <a:sx n="55" d="100"/>
          <a:sy n="55" d="100"/>
        </p:scale>
        <p:origin x="1284" y="4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8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C9BAB-F903-4209-BDD9-DF8FFF0CCB4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479097A-D38F-4783-93DE-4076B05D423E}">
      <dgm:prSet phldrT="[Tes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t-IT" sz="3200" dirty="0"/>
            <a:t>CORSI A TEMPO PROLUNGATO</a:t>
          </a:r>
        </a:p>
        <a:p>
          <a:r>
            <a:rPr lang="it-IT" sz="2800" dirty="0"/>
            <a:t>34 MODULI + 2 mense</a:t>
          </a:r>
        </a:p>
      </dgm:t>
    </dgm:pt>
    <dgm:pt modelId="{0B63CAB0-D2C3-4AAE-9F6C-A04C5457CC36}" type="parTrans" cxnId="{C7A3D609-4085-4574-B84C-F7348C735BD2}">
      <dgm:prSet/>
      <dgm:spPr/>
      <dgm:t>
        <a:bodyPr/>
        <a:lstStyle/>
        <a:p>
          <a:endParaRPr lang="it-IT"/>
        </a:p>
      </dgm:t>
    </dgm:pt>
    <dgm:pt modelId="{35D5558C-A007-4D0F-A0F5-6FF023E0F02D}" type="sibTrans" cxnId="{C7A3D609-4085-4574-B84C-F7348C735BD2}">
      <dgm:prSet/>
      <dgm:spPr/>
      <dgm:t>
        <a:bodyPr/>
        <a:lstStyle/>
        <a:p>
          <a:endParaRPr lang="it-IT"/>
        </a:p>
      </dgm:t>
    </dgm:pt>
    <dgm:pt modelId="{9EFF79FE-9AB0-4ED5-92AF-2FE97FE1B6F6}">
      <dgm:prSet phldrT="[Testo]" custT="1"/>
      <dgm:spPr>
        <a:solidFill>
          <a:srgbClr val="0E8EBD"/>
        </a:solidFill>
      </dgm:spPr>
      <dgm:t>
        <a:bodyPr/>
        <a:lstStyle/>
        <a:p>
          <a:r>
            <a:rPr lang="it-IT" sz="3200" dirty="0"/>
            <a:t>CORSO A TEMPO NORMALE</a:t>
          </a:r>
        </a:p>
        <a:p>
          <a:r>
            <a:rPr lang="it-IT" sz="2800" dirty="0"/>
            <a:t>30 MODULI </a:t>
          </a:r>
        </a:p>
      </dgm:t>
    </dgm:pt>
    <dgm:pt modelId="{6D60F417-E0A9-4D89-AA09-CCB769F50D55}" type="parTrans" cxnId="{A2B01328-A5E4-49E4-9B70-54518EE32920}">
      <dgm:prSet/>
      <dgm:spPr/>
      <dgm:t>
        <a:bodyPr/>
        <a:lstStyle/>
        <a:p>
          <a:endParaRPr lang="it-IT"/>
        </a:p>
      </dgm:t>
    </dgm:pt>
    <dgm:pt modelId="{525B0611-0531-42FD-BAFA-7FA2B563E401}" type="sibTrans" cxnId="{A2B01328-A5E4-49E4-9B70-54518EE32920}">
      <dgm:prSet/>
      <dgm:spPr/>
      <dgm:t>
        <a:bodyPr/>
        <a:lstStyle/>
        <a:p>
          <a:endParaRPr lang="it-IT"/>
        </a:p>
      </dgm:t>
    </dgm:pt>
    <dgm:pt modelId="{44BA003B-0AF1-4718-B62D-34DC542C2B45}">
      <dgm:prSet phldrT="[Testo]" custT="1"/>
      <dgm:spPr>
        <a:solidFill>
          <a:srgbClr val="0E8EBD"/>
        </a:solidFill>
      </dgm:spPr>
      <dgm:t>
        <a:bodyPr/>
        <a:lstStyle/>
        <a:p>
          <a:r>
            <a:rPr lang="it-IT" sz="3200" dirty="0"/>
            <a:t>CORSO MUSICALE</a:t>
          </a:r>
        </a:p>
        <a:p>
          <a:r>
            <a:rPr lang="it-IT" sz="2800" dirty="0"/>
            <a:t>30 MODULI + 3 moduli di didattica strumentale (pianoforte - violino - chitarra - clarinetto) + 1 mensa</a:t>
          </a:r>
        </a:p>
      </dgm:t>
    </dgm:pt>
    <dgm:pt modelId="{7CC48C59-9D7E-4F95-985C-27D3C29669C1}" type="parTrans" cxnId="{350FC46E-EC32-4EFF-8FB2-A8B1DFDA616D}">
      <dgm:prSet/>
      <dgm:spPr/>
      <dgm:t>
        <a:bodyPr/>
        <a:lstStyle/>
        <a:p>
          <a:endParaRPr lang="it-IT"/>
        </a:p>
      </dgm:t>
    </dgm:pt>
    <dgm:pt modelId="{C0F1252D-7B2D-4568-9D7D-C1949F2A09BE}" type="sibTrans" cxnId="{350FC46E-EC32-4EFF-8FB2-A8B1DFDA616D}">
      <dgm:prSet/>
      <dgm:spPr/>
      <dgm:t>
        <a:bodyPr/>
        <a:lstStyle/>
        <a:p>
          <a:endParaRPr lang="it-IT"/>
        </a:p>
      </dgm:t>
    </dgm:pt>
    <dgm:pt modelId="{DA1D6597-F405-434C-9074-74DE48F52347}" type="pres">
      <dgm:prSet presAssocID="{253C9BAB-F903-4209-BDD9-DF8FFF0CCB48}" presName="Name0" presStyleCnt="0">
        <dgm:presLayoutVars>
          <dgm:chMax val="7"/>
          <dgm:chPref val="7"/>
          <dgm:dir/>
        </dgm:presLayoutVars>
      </dgm:prSet>
      <dgm:spPr/>
    </dgm:pt>
    <dgm:pt modelId="{13FD6133-D124-48B5-AA18-613B31311A1A}" type="pres">
      <dgm:prSet presAssocID="{253C9BAB-F903-4209-BDD9-DF8FFF0CCB48}" presName="Name1" presStyleCnt="0"/>
      <dgm:spPr/>
    </dgm:pt>
    <dgm:pt modelId="{582B99BE-DAE1-48EC-8F3D-6392808DDE09}" type="pres">
      <dgm:prSet presAssocID="{253C9BAB-F903-4209-BDD9-DF8FFF0CCB48}" presName="cycle" presStyleCnt="0"/>
      <dgm:spPr/>
    </dgm:pt>
    <dgm:pt modelId="{11D60577-9495-407C-ACCD-B68FAD9F6999}" type="pres">
      <dgm:prSet presAssocID="{253C9BAB-F903-4209-BDD9-DF8FFF0CCB48}" presName="srcNode" presStyleLbl="node1" presStyleIdx="0" presStyleCnt="3"/>
      <dgm:spPr/>
    </dgm:pt>
    <dgm:pt modelId="{A9789261-2871-479C-B723-4F4512F6066B}" type="pres">
      <dgm:prSet presAssocID="{253C9BAB-F903-4209-BDD9-DF8FFF0CCB48}" presName="conn" presStyleLbl="parChTrans1D2" presStyleIdx="0" presStyleCnt="1"/>
      <dgm:spPr/>
    </dgm:pt>
    <dgm:pt modelId="{35DB969E-4FA4-4A80-B02A-E1E9D46D146F}" type="pres">
      <dgm:prSet presAssocID="{253C9BAB-F903-4209-BDD9-DF8FFF0CCB48}" presName="extraNode" presStyleLbl="node1" presStyleIdx="0" presStyleCnt="3"/>
      <dgm:spPr/>
    </dgm:pt>
    <dgm:pt modelId="{98495B42-27C5-48D9-A845-815218A8526A}" type="pres">
      <dgm:prSet presAssocID="{253C9BAB-F903-4209-BDD9-DF8FFF0CCB48}" presName="dstNode" presStyleLbl="node1" presStyleIdx="0" presStyleCnt="3"/>
      <dgm:spPr/>
    </dgm:pt>
    <dgm:pt modelId="{223BD0CE-B525-4122-B42A-5B5B9C4CFF68}" type="pres">
      <dgm:prSet presAssocID="{5479097A-D38F-4783-93DE-4076B05D423E}" presName="text_1" presStyleLbl="node1" presStyleIdx="0" presStyleCnt="3" custScaleY="123453">
        <dgm:presLayoutVars>
          <dgm:bulletEnabled val="1"/>
        </dgm:presLayoutVars>
      </dgm:prSet>
      <dgm:spPr/>
    </dgm:pt>
    <dgm:pt modelId="{79B5B7CC-18F1-4D64-B81C-6BF4356CF843}" type="pres">
      <dgm:prSet presAssocID="{5479097A-D38F-4783-93DE-4076B05D423E}" presName="accent_1" presStyleCnt="0"/>
      <dgm:spPr/>
    </dgm:pt>
    <dgm:pt modelId="{015809CF-D211-462D-BCAE-2DA32A5A09C7}" type="pres">
      <dgm:prSet presAssocID="{5479097A-D38F-4783-93DE-4076B05D423E}" presName="accentRepeatNode" presStyleLbl="solidFgAcc1" presStyleIdx="0" presStyleCnt="3"/>
      <dgm:spPr/>
    </dgm:pt>
    <dgm:pt modelId="{CF026906-CFCD-4787-9D35-B617DCACC020}" type="pres">
      <dgm:prSet presAssocID="{9EFF79FE-9AB0-4ED5-92AF-2FE97FE1B6F6}" presName="text_2" presStyleLbl="node1" presStyleIdx="1" presStyleCnt="3" custScaleY="124339" custLinFactNeighborY="948">
        <dgm:presLayoutVars>
          <dgm:bulletEnabled val="1"/>
        </dgm:presLayoutVars>
      </dgm:prSet>
      <dgm:spPr/>
    </dgm:pt>
    <dgm:pt modelId="{E633EF51-4D18-451F-9ED1-0C2D2A2070C8}" type="pres">
      <dgm:prSet presAssocID="{9EFF79FE-9AB0-4ED5-92AF-2FE97FE1B6F6}" presName="accent_2" presStyleCnt="0"/>
      <dgm:spPr/>
    </dgm:pt>
    <dgm:pt modelId="{FA2FCCFA-FA8E-4CFE-98C5-925B929884A6}" type="pres">
      <dgm:prSet presAssocID="{9EFF79FE-9AB0-4ED5-92AF-2FE97FE1B6F6}" presName="accentRepeatNode" presStyleLbl="solidFgAcc1" presStyleIdx="1" presStyleCnt="3"/>
      <dgm:spPr/>
    </dgm:pt>
    <dgm:pt modelId="{41CDB700-F1FB-43B0-B773-9BB40B116E7E}" type="pres">
      <dgm:prSet presAssocID="{44BA003B-0AF1-4718-B62D-34DC542C2B45}" presName="text_3" presStyleLbl="node1" presStyleIdx="2" presStyleCnt="3" custScaleY="125225">
        <dgm:presLayoutVars>
          <dgm:bulletEnabled val="1"/>
        </dgm:presLayoutVars>
      </dgm:prSet>
      <dgm:spPr/>
    </dgm:pt>
    <dgm:pt modelId="{05493762-4A40-4282-A7EA-E461F9CCBECE}" type="pres">
      <dgm:prSet presAssocID="{44BA003B-0AF1-4718-B62D-34DC542C2B45}" presName="accent_3" presStyleCnt="0"/>
      <dgm:spPr/>
    </dgm:pt>
    <dgm:pt modelId="{8FABD5FB-BBBB-473A-AED9-2DB6AE9040DC}" type="pres">
      <dgm:prSet presAssocID="{44BA003B-0AF1-4718-B62D-34DC542C2B45}" presName="accentRepeatNode" presStyleLbl="solidFgAcc1" presStyleIdx="2" presStyleCnt="3"/>
      <dgm:spPr/>
    </dgm:pt>
  </dgm:ptLst>
  <dgm:cxnLst>
    <dgm:cxn modelId="{C7A3D609-4085-4574-B84C-F7348C735BD2}" srcId="{253C9BAB-F903-4209-BDD9-DF8FFF0CCB48}" destId="{5479097A-D38F-4783-93DE-4076B05D423E}" srcOrd="0" destOrd="0" parTransId="{0B63CAB0-D2C3-4AAE-9F6C-A04C5457CC36}" sibTransId="{35D5558C-A007-4D0F-A0F5-6FF023E0F02D}"/>
    <dgm:cxn modelId="{8DFED90B-D45B-4D12-9914-93A42CDCA1EF}" type="presOf" srcId="{35D5558C-A007-4D0F-A0F5-6FF023E0F02D}" destId="{A9789261-2871-479C-B723-4F4512F6066B}" srcOrd="0" destOrd="0" presId="urn:microsoft.com/office/officeart/2008/layout/VerticalCurvedList"/>
    <dgm:cxn modelId="{A2B01328-A5E4-49E4-9B70-54518EE32920}" srcId="{253C9BAB-F903-4209-BDD9-DF8FFF0CCB48}" destId="{9EFF79FE-9AB0-4ED5-92AF-2FE97FE1B6F6}" srcOrd="1" destOrd="0" parTransId="{6D60F417-E0A9-4D89-AA09-CCB769F50D55}" sibTransId="{525B0611-0531-42FD-BAFA-7FA2B563E401}"/>
    <dgm:cxn modelId="{6FD90244-ECC2-4B11-A825-76473D294C5D}" type="presOf" srcId="{44BA003B-0AF1-4718-B62D-34DC542C2B45}" destId="{41CDB700-F1FB-43B0-B773-9BB40B116E7E}" srcOrd="0" destOrd="0" presId="urn:microsoft.com/office/officeart/2008/layout/VerticalCurvedList"/>
    <dgm:cxn modelId="{350FC46E-EC32-4EFF-8FB2-A8B1DFDA616D}" srcId="{253C9BAB-F903-4209-BDD9-DF8FFF0CCB48}" destId="{44BA003B-0AF1-4718-B62D-34DC542C2B45}" srcOrd="2" destOrd="0" parTransId="{7CC48C59-9D7E-4F95-985C-27D3C29669C1}" sibTransId="{C0F1252D-7B2D-4568-9D7D-C1949F2A09BE}"/>
    <dgm:cxn modelId="{56779155-5AAA-4F09-9AFF-D33DC138A39A}" type="presOf" srcId="{5479097A-D38F-4783-93DE-4076B05D423E}" destId="{223BD0CE-B525-4122-B42A-5B5B9C4CFF68}" srcOrd="0" destOrd="0" presId="urn:microsoft.com/office/officeart/2008/layout/VerticalCurvedList"/>
    <dgm:cxn modelId="{546665B4-711F-4D13-902C-4F64ECF7E3AA}" type="presOf" srcId="{253C9BAB-F903-4209-BDD9-DF8FFF0CCB48}" destId="{DA1D6597-F405-434C-9074-74DE48F52347}" srcOrd="0" destOrd="0" presId="urn:microsoft.com/office/officeart/2008/layout/VerticalCurvedList"/>
    <dgm:cxn modelId="{42064CDE-A7D0-4047-9E9B-4334C591A693}" type="presOf" srcId="{9EFF79FE-9AB0-4ED5-92AF-2FE97FE1B6F6}" destId="{CF026906-CFCD-4787-9D35-B617DCACC020}" srcOrd="0" destOrd="0" presId="urn:microsoft.com/office/officeart/2008/layout/VerticalCurvedList"/>
    <dgm:cxn modelId="{7AFFCE57-FFF2-47F1-8E97-C3DECA961090}" type="presParOf" srcId="{DA1D6597-F405-434C-9074-74DE48F52347}" destId="{13FD6133-D124-48B5-AA18-613B31311A1A}" srcOrd="0" destOrd="0" presId="urn:microsoft.com/office/officeart/2008/layout/VerticalCurvedList"/>
    <dgm:cxn modelId="{0DBBC54F-2B0C-473D-82F2-7DD576C80838}" type="presParOf" srcId="{13FD6133-D124-48B5-AA18-613B31311A1A}" destId="{582B99BE-DAE1-48EC-8F3D-6392808DDE09}" srcOrd="0" destOrd="0" presId="urn:microsoft.com/office/officeart/2008/layout/VerticalCurvedList"/>
    <dgm:cxn modelId="{D367F5A3-E3D6-4772-ADCC-A0073A1B1772}" type="presParOf" srcId="{582B99BE-DAE1-48EC-8F3D-6392808DDE09}" destId="{11D60577-9495-407C-ACCD-B68FAD9F6999}" srcOrd="0" destOrd="0" presId="urn:microsoft.com/office/officeart/2008/layout/VerticalCurvedList"/>
    <dgm:cxn modelId="{823CD0EF-82D0-4432-A71E-65EC909B195A}" type="presParOf" srcId="{582B99BE-DAE1-48EC-8F3D-6392808DDE09}" destId="{A9789261-2871-479C-B723-4F4512F6066B}" srcOrd="1" destOrd="0" presId="urn:microsoft.com/office/officeart/2008/layout/VerticalCurvedList"/>
    <dgm:cxn modelId="{978DB9AB-8569-47C4-B07C-6A050613D50B}" type="presParOf" srcId="{582B99BE-DAE1-48EC-8F3D-6392808DDE09}" destId="{35DB969E-4FA4-4A80-B02A-E1E9D46D146F}" srcOrd="2" destOrd="0" presId="urn:microsoft.com/office/officeart/2008/layout/VerticalCurvedList"/>
    <dgm:cxn modelId="{AA55C985-DEB7-48AA-A3DC-1131EFD22F45}" type="presParOf" srcId="{582B99BE-DAE1-48EC-8F3D-6392808DDE09}" destId="{98495B42-27C5-48D9-A845-815218A8526A}" srcOrd="3" destOrd="0" presId="urn:microsoft.com/office/officeart/2008/layout/VerticalCurvedList"/>
    <dgm:cxn modelId="{3A40B961-9BA4-4D74-978A-609DEB903E36}" type="presParOf" srcId="{13FD6133-D124-48B5-AA18-613B31311A1A}" destId="{223BD0CE-B525-4122-B42A-5B5B9C4CFF68}" srcOrd="1" destOrd="0" presId="urn:microsoft.com/office/officeart/2008/layout/VerticalCurvedList"/>
    <dgm:cxn modelId="{6365B71B-A73D-4348-81B4-4DBC7C3A6CB9}" type="presParOf" srcId="{13FD6133-D124-48B5-AA18-613B31311A1A}" destId="{79B5B7CC-18F1-4D64-B81C-6BF4356CF843}" srcOrd="2" destOrd="0" presId="urn:microsoft.com/office/officeart/2008/layout/VerticalCurvedList"/>
    <dgm:cxn modelId="{C077B910-64CB-4C45-919D-E7255E1B0960}" type="presParOf" srcId="{79B5B7CC-18F1-4D64-B81C-6BF4356CF843}" destId="{015809CF-D211-462D-BCAE-2DA32A5A09C7}" srcOrd="0" destOrd="0" presId="urn:microsoft.com/office/officeart/2008/layout/VerticalCurvedList"/>
    <dgm:cxn modelId="{FC9E8946-600D-4BAC-96F2-ABC83C6DBC10}" type="presParOf" srcId="{13FD6133-D124-48B5-AA18-613B31311A1A}" destId="{CF026906-CFCD-4787-9D35-B617DCACC020}" srcOrd="3" destOrd="0" presId="urn:microsoft.com/office/officeart/2008/layout/VerticalCurvedList"/>
    <dgm:cxn modelId="{AF54600E-BD43-4A1F-B4D1-E5013B9236DC}" type="presParOf" srcId="{13FD6133-D124-48B5-AA18-613B31311A1A}" destId="{E633EF51-4D18-451F-9ED1-0C2D2A2070C8}" srcOrd="4" destOrd="0" presId="urn:microsoft.com/office/officeart/2008/layout/VerticalCurvedList"/>
    <dgm:cxn modelId="{1864FF24-5C6D-40E5-BDB4-2D3795E4B388}" type="presParOf" srcId="{E633EF51-4D18-451F-9ED1-0C2D2A2070C8}" destId="{FA2FCCFA-FA8E-4CFE-98C5-925B929884A6}" srcOrd="0" destOrd="0" presId="urn:microsoft.com/office/officeart/2008/layout/VerticalCurvedList"/>
    <dgm:cxn modelId="{ECD74D54-8F53-42A0-9601-DE268C932418}" type="presParOf" srcId="{13FD6133-D124-48B5-AA18-613B31311A1A}" destId="{41CDB700-F1FB-43B0-B773-9BB40B116E7E}" srcOrd="5" destOrd="0" presId="urn:microsoft.com/office/officeart/2008/layout/VerticalCurvedList"/>
    <dgm:cxn modelId="{313DA7E3-3DF0-4F39-936D-2A40E00E2BA9}" type="presParOf" srcId="{13FD6133-D124-48B5-AA18-613B31311A1A}" destId="{05493762-4A40-4282-A7EA-E461F9CCBECE}" srcOrd="6" destOrd="0" presId="urn:microsoft.com/office/officeart/2008/layout/VerticalCurvedList"/>
    <dgm:cxn modelId="{527A04D4-8F13-45D9-BFBE-CD12F0733632}" type="presParOf" srcId="{05493762-4A40-4282-A7EA-E461F9CCBECE}" destId="{8FABD5FB-BBBB-473A-AED9-2DB6AE9040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89261-2871-479C-B723-4F4512F6066B}">
      <dsp:nvSpPr>
        <dsp:cNvPr id="0" name=""/>
        <dsp:cNvSpPr/>
      </dsp:nvSpPr>
      <dsp:spPr>
        <a:xfrm>
          <a:off x="-6491214" y="-993156"/>
          <a:ext cx="7729082" cy="7729082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BD0CE-B525-4122-B42A-5B5B9C4CFF68}">
      <dsp:nvSpPr>
        <dsp:cNvPr id="0" name=""/>
        <dsp:cNvSpPr/>
      </dsp:nvSpPr>
      <dsp:spPr>
        <a:xfrm>
          <a:off x="797096" y="439591"/>
          <a:ext cx="9786892" cy="1417924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166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CORSI A TEMPO PROLUNGATO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34 MODULI + 2 mense</a:t>
          </a:r>
        </a:p>
      </dsp:txBody>
      <dsp:txXfrm>
        <a:off x="797096" y="439591"/>
        <a:ext cx="9786892" cy="1417924"/>
      </dsp:txXfrm>
    </dsp:sp>
    <dsp:sp modelId="{015809CF-D211-462D-BCAE-2DA32A5A09C7}">
      <dsp:nvSpPr>
        <dsp:cNvPr id="0" name=""/>
        <dsp:cNvSpPr/>
      </dsp:nvSpPr>
      <dsp:spPr>
        <a:xfrm>
          <a:off x="79250" y="430707"/>
          <a:ext cx="1435692" cy="14356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26906-CFCD-4787-9D35-B617DCACC020}">
      <dsp:nvSpPr>
        <dsp:cNvPr id="0" name=""/>
        <dsp:cNvSpPr/>
      </dsp:nvSpPr>
      <dsp:spPr>
        <a:xfrm>
          <a:off x="1214595" y="2168223"/>
          <a:ext cx="9369392" cy="1428100"/>
        </a:xfrm>
        <a:prstGeom prst="rect">
          <a:avLst/>
        </a:prstGeom>
        <a:solidFill>
          <a:srgbClr val="0E8E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166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CORSO A TEMPO NORMALE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30 MODULI </a:t>
          </a:r>
        </a:p>
      </dsp:txBody>
      <dsp:txXfrm>
        <a:off x="1214595" y="2168223"/>
        <a:ext cx="9369392" cy="1428100"/>
      </dsp:txXfrm>
    </dsp:sp>
    <dsp:sp modelId="{FA2FCCFA-FA8E-4CFE-98C5-925B929884A6}">
      <dsp:nvSpPr>
        <dsp:cNvPr id="0" name=""/>
        <dsp:cNvSpPr/>
      </dsp:nvSpPr>
      <dsp:spPr>
        <a:xfrm>
          <a:off x="496749" y="2153538"/>
          <a:ext cx="1435692" cy="14356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DB700-F1FB-43B0-B773-9BB40B116E7E}">
      <dsp:nvSpPr>
        <dsp:cNvPr id="0" name=""/>
        <dsp:cNvSpPr/>
      </dsp:nvSpPr>
      <dsp:spPr>
        <a:xfrm>
          <a:off x="797096" y="3875077"/>
          <a:ext cx="9786892" cy="1438276"/>
        </a:xfrm>
        <a:prstGeom prst="rect">
          <a:avLst/>
        </a:prstGeom>
        <a:solidFill>
          <a:srgbClr val="0E8E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166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CORSO MUSICALE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30 MODULI + 3 moduli di didattica strumentale (pianoforte - violino - chitarra - clarinetto) + 1 mensa</a:t>
          </a:r>
        </a:p>
      </dsp:txBody>
      <dsp:txXfrm>
        <a:off x="797096" y="3875077"/>
        <a:ext cx="9786892" cy="1438276"/>
      </dsp:txXfrm>
    </dsp:sp>
    <dsp:sp modelId="{8FABD5FB-BBBB-473A-AED9-2DB6AE9040DC}">
      <dsp:nvSpPr>
        <dsp:cNvPr id="0" name=""/>
        <dsp:cNvSpPr/>
      </dsp:nvSpPr>
      <dsp:spPr>
        <a:xfrm>
          <a:off x="79250" y="3876369"/>
          <a:ext cx="1435692" cy="14356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639F492-55B6-4FDB-BA1D-75948C271FA7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192699-F3CF-4C91-B1D8-603188F19658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05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4746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1430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9764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786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052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792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900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419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49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0803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6619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840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igura a mano libera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" name="Figura a mano libera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" name="Figura a mano libera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" name="Figura a mano libera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" name="Figura a mano libera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" name="Figura a mano libera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" name="Figura a mano libera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5" name="Figura a mano libera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6" name="Figura a mano libera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7" name="Figura a mano libera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8" name="Figura a mano libera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9" name="Figura a mano libera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40" name="Gruppo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5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6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7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8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49" name="Figura a mano libera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50" name="Gruppo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igura a mano libera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2" name="Figura a mano libera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3" name="Figura a mano libera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59" name="Figura a mano libera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60" name="Figura a mano libera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61" name="Gruppo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igura a mano libera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5" name="Figura a mano libera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6" name="Figura a mano libera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7" name="Figura a mano libera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8" name="Figura a mano libera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9" name="Figura a mano libera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0" name="Figura a mano libera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1" name="Figura a mano libera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2" name="Figura a mano libera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3" name="Figura a mano libera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4" name="Figura a mano libera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5" name="Figura a mano libera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6" name="Figura a mano libera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7" name="Figura a mano libera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8" name="Figura a mano libera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9" name="Figura a mano libera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0" name="Figura a mano libera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81" name="Gruppo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igura a mano libera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3" name="Figura a mano libera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4" name="Figura a mano libera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5" name="Figura a mano libera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87" name="Gruppo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igura a mano libera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7" name="Figura a mano libera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8" name="Figura a mano libera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99" name="Gruppo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igura a mano libera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06" name="Gruppo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igura a mano libera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1" name="Figura a mano libera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2" name="Figura a mano libera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3" name="Figura a mano libera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5" name="Figura a mano libera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116" name="Figura a mano libera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grpSp>
        <p:nvGrpSpPr>
          <p:cNvPr id="117" name="Gruppo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igura a mano libera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5" name="Figura a mano libera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6" name="Figura a mano libera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7" name="Figura a mano libera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8" name="Figura a mano libera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9" name="Figura a mano libera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0" name="Figura a mano libera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1" name="Figura a mano libera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2" name="Figura a mano libera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3" name="Figura a mano libera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4" name="Figura a mano libera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5" name="Figura a mano libera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6" name="Figura a mano libera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7" name="Figura a mano libera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8" name="Figura a mano libera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9" name="Figura a mano libera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0" name="Figura a mano libera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1" name="Figura a mano libera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2" name="Figura a mano libera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3" name="Figura a mano libera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4" name="Figura a mano libera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5" name="Figura a mano libera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46" name="Gruppo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igura a mano libera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8" name="Figura a mano libera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9" name="Figura a mano libera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0" name="Figura a mano libera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1" name="Figura a mano libera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2" name="Figura a mano libera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3" name="Figura a mano libera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4" name="Figura a mano libera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5" name="Figura a mano libera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6" name="Figura a mano libera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7" name="Figura a mano libera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8" name="Figura a mano libera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9" name="Figura a mano libera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0" name="Figura a mano libera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1" name="Figura a mano libera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2" name="Figura a mano libera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3" name="Figura a mano libera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4" name="Figura a mano libera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5" name="Figura a mano libera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6" name="Figura a mano libera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7" name="Figura a mano libera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8" name="Figura a mano libera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9" name="Figura a mano libera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0" name="Figura a mano libera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71" name="Gruppo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CE4FA7-85E3-412D-844F-CEDD5BA2EF22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DEA47-133B-472E-9F6C-56A45BE1E77A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FFC59C-34F2-43FE-A106-AC0A2F76AB02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CE417E-2EEB-496E-A7B8-921F066F1A18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7487C1-A542-4F86-9205-D9F6C53862CD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A3E0D1-46B6-4CF3-A626-12A4F6633691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7" name="Figura a mano libera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9" name="Gruppo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5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6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7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8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9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0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1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5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6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7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8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9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0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1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2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3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5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6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7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8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9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0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1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2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3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4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5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6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7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8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79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0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1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2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3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4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5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93" name="Gruppo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igura a mano libera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7" name="Figura a mano libera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8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1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2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3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5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6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7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8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9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0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1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2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3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4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5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6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7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8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9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0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1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2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3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4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5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6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7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8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9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0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1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2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3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4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5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6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7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8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9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0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1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2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3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4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5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6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7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8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9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0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1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2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3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4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5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6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177" name="Gruppo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igura a mano libera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9" name="Figura a mano libera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0" name="Figura a mano libera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1" name="Figura a mano libera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2" name="Figura a mano libera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3" name="Figura a mano libera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4" name="Figura a mano libera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5" name="Figura a mano libera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6" name="Figura a mano libera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7" name="Figura a mano libera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8" name="Figura a mano libera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9" name="Figura a mano libera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0" name="Figura a mano libera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1" name="Figura a mano libera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2" name="Figura a mano libera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3" name="Figura a mano libera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4" name="Figura a mano libera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5" name="Figura a mano libera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6" name="Figura a mano libera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7" name="Figura a mano libera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8" name="Figura a mano libera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9" name="Figura a mano libera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0" name="Figura a mano libera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1" name="Figura a mano libera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2" name="Figura a mano libera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3" name="Figura a mano libera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4" name="Figura a mano libera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5" name="Figura a mano libera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6" name="Figura a mano libera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7" name="Figura a mano libera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8" name="Figura a mano libera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9" name="Figura a mano libera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0" name="Figura a mano libera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1" name="Figura a mano libera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2" name="Figura a mano libera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3" name="Figura a mano libera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4" name="Figura a mano libera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5" name="Figura a mano libera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6" name="Figura a mano libera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7" name="Figura a mano libera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8" name="Figura a mano libera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9" name="Figura a mano libera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0" name="Figura a mano libera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1" name="Figura a mano libera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2" name="Figura a mano libera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3" name="Figura a mano libera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4" name="Figura a mano libera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5" name="Figura a mano libera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6" name="Figura a mano libera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7" name="Figura a mano libera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8" name="Figura a mano libera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29" name="Figura a mano libera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0" name="Figura a mano libera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1" name="Figura a mano libera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2" name="Figura a mano libera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3" name="Figura a mano libera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4" name="Figura a mano libera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5" name="Figura a mano libera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6" name="Figura a mano libera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7" name="Figura a mano libera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8" name="Figura a mano libera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39" name="Figura a mano libera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0" name="Figura a mano libera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1" name="Figura a mano libera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2" name="Figura a mano libera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3" name="Figura a mano libera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4" name="Figura a mano libera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5" name="Figura a mano libera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6" name="Figura a mano libera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7" name="Figura a mano libera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8" name="Figura a mano libera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9" name="Figura a mano libera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0" name="Figura a mano libera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1" name="Figura a mano libera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2" name="Figura a mano libera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3" name="Figura a mano libera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4" name="Figura a mano libera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5" name="Figura a mano libera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6" name="Figura a mano libera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7" name="Figura a mano libera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8" name="Figura a mano libera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9" name="Figura a mano libera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260" name="Gruppo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igura a mano libera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2" name="Figura a mano libera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3" name="Figura a mano libera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4" name="Figura a mano libera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5" name="Figura a mano libera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6" name="Figura a mano libera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7" name="Figura a mano libera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8" name="Figura a mano libera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9" name="Figura a mano libera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0" name="Figura a mano libera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1" name="Figura a mano libera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2" name="Figura a mano libera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3" name="Figura a mano libera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igura a mano libera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5" name="Figura a mano libera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6" name="Figura a mano libera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7" name="Figura a mano libera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igura a mano libera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9" name="Figura a mano libera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0" name="Figura a mano libera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1" name="Figura a mano libera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2" name="Figura a mano libera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3" name="Figura a mano libera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4" name="Figura a mano libera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igura a mano libera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igura a mano libera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7" name="Figura a mano libera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8" name="Figura a mano libera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289" name="Gruppo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igura a mano libera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1" name="Ovale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2" name="Figura a mano libera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3" name="Figura a mano libera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4" name="Figura a mano libera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5" name="Figura a mano libera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6" name="Figura a mano libera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7" name="Figura a mano libera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8" name="Figura a mano libera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9" name="Figura a mano libera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0" name="Figura a mano libera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1" name="Figura a mano libera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2" name="Figura a mano libera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3" name="Figura a mano libera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4" name="Figura a mano libera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5" name="Figura a mano libera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6" name="Figura a mano libera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7" name="Figura a mano libera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8" name="Figura a mano libera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9" name="Figura a mano libera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10" name="Figura a mano libera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dirty="0"/>
          </a:p>
        </p:txBody>
      </p:sp>
      <p:grpSp>
        <p:nvGrpSpPr>
          <p:cNvPr id="311" name="Gruppo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igura a mano libera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3" name="Figura a mano libera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4" name="Figura a mano libera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5" name="Figura a mano libera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6" name="Figura a mano libera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7" name="Figura a mano libera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8" name="Figura a mano libera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9" name="Figura a mano libera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0" name="Figura a mano libera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1" name="Figura a mano libera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2" name="Figura a mano libera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3" name="Figura a mano libera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4" name="Figura a mano libera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5" name="Figura a mano libera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6" name="Figura a mano libera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7" name="Figura a mano libera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8" name="Figura a mano libera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9" name="Figura a mano libera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0" name="Figura a mano libera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1" name="Figura a mano libera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2" name="Figura a mano libera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3" name="Figura a mano libera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4" name="Figura a mano libera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5" name="Figura a mano libera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6" name="Figura a mano libera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7" name="Figura a mano libera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8" name="Figura a mano libera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9" name="Figura a mano libera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0" name="Figura a mano libera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1" name="Figura a mano libera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2" name="Figura a mano libera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3" name="Figura a mano libera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4" name="Figura a mano libera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5" name="Figura a mano libera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6" name="Figura a mano libera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7" name="Figura a mano libera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348" name="Gruppo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po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igura a mano libera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6" name="Figura a mano libera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7" name="Figura a mano libera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8" name="Figura a mano libera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9" name="Figura a mano libera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0" name="Figura a mano libera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1" name="Figura a mano libera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2" name="Figura a mano libera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3" name="Figura a mano libera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4" name="Figura a mano libera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5" name="Figura a mano libera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6" name="Figura a mano libera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7" name="Figura a mano libera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8" name="Figura a mano libera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89" name="Figura a mano libera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0" name="Figura a mano libera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1" name="Figura a mano libera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2" name="Figura a mano libera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3" name="Figura a mano libera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4" name="Figura a mano libera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5" name="Figura a mano libera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6" name="Figura a mano libera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7" name="Figura a mano libera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8" name="Figura a mano libera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99" name="Figura a mano libera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0" name="Figura a mano libera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1" name="Figura a mano libera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2" name="Figura a mano libera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3" name="Figura a mano libera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4" name="Figura a mano libera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5" name="Figura a mano libera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6" name="Figura a mano libera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7" name="Figura a mano libera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8" name="Figura a mano libera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09" name="Figura a mano libera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0" name="Figura a mano libera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1" name="Figura a mano libera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2" name="Figura a mano libera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3" name="Figura a mano libera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4" name="Figura a mano libera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5" name="Figura a mano libera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6" name="Figura a mano libera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7" name="Figura a mano libera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8" name="Figura a mano libera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19" name="Figura a mano libera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20" name="Figura a mano libera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421" name="Figura a mano libera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grpSp>
          <p:nvGrpSpPr>
            <p:cNvPr id="350" name="Gruppo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igura a mano libera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7" name="Figura a mano libera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8" name="Figura a mano libera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9" name="Figura a mano libera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0" name="Figura a mano libera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1" name="Figura a mano libera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2" name="Figura a mano libera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3" name="Figura a mano libera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74" name="Figura a mano libera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grpSp>
          <p:nvGrpSpPr>
            <p:cNvPr id="351" name="Gruppo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igura a mano libera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0" name="Figura a mano libera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1" name="Figura a mano libera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2" name="Figura a mano libera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3" name="Figura a mano libera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4" name="Figura a mano libera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65" name="Figura a mano libera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grpSp>
          <p:nvGrpSpPr>
            <p:cNvPr id="352" name="Gruppo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igura a mano libera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4" name="Figura a mano libera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5" name="Figura a mano libera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6" name="Figura a mano libera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7" name="Figura a mano libera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358" name="Figura a mano libera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</p:grpSp>
      <p:grpSp>
        <p:nvGrpSpPr>
          <p:cNvPr id="422" name="Gruppo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2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431" name="Gruppo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3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4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5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6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7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8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39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grpSp>
        <p:nvGrpSpPr>
          <p:cNvPr id="440" name="Gruppo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44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427B0-8CBD-469E-BD4B-98FE225E0073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674D27-C0D8-4AC0-9EA5-8D9CA6218210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6D14E8-9FB6-4993-B910-966F48D42670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/>
              <a:t>Modifica gli stili del testo dello schema</a:t>
            </a:r>
          </a:p>
        </p:txBody>
      </p: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393A6B-A2BA-4589-9292-256EB8F47BD9}" type="datetime1">
              <a:rPr lang="it-IT" smtClean="0"/>
              <a:t>12/12/2018</a:t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8" name="Figura a mano libera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sp>
        <p:nvSpPr>
          <p:cNvPr id="9" name="Figura a mano libera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it-IT" noProof="0" dirty="0"/>
          </a:p>
        </p:txBody>
      </p:sp>
      <p:grpSp>
        <p:nvGrpSpPr>
          <p:cNvPr id="10" name="Gruppo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igura a mano libera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2" name="Figura a mano libera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3" name="Figura a mano libera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4" name="Figura a mano libera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5" name="Figura a mano libera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6" name="Figura a mano libera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7" name="Figura a mano libera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18" name="Figura a mano libera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igura a mano libera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1" name="Figura a mano libera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2" name="Figura a mano libera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3" name="Figura a mano libera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4" name="Figura a mano libera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5" name="Figura a mano libera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26" name="Gruppo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igura a mano libera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8" name="Figura a mano libera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29" name="Figura a mano libera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0" name="Figura a mano libera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1" name="Figura a mano libera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2" name="Figura a mano libera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3" name="Figura a mano libera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34" name="Gruppo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igura a mano libera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6" name="Figura a mano libera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7" name="Figura a mano libera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8" name="Figura a mano libera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39" name="Figura a mano libera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0" name="Figura a mano libera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1" name="Figura a mano libera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2" name="Figura a mano libera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43" name="Gruppo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igura a mano libera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5" name="Figura a mano libera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6" name="Figura a mano libera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7" name="Figura a mano libera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8" name="Figura a mano libera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49" name="Figura a mano libera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0" name="Figura a mano libera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1" name="Figura a mano libera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52" name="Gruppo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igura a mano libera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4" name="Figura a mano libera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5" name="Figura a mano libera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6" name="Figura a mano libera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7" name="Figura a mano libera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8" name="Figura a mano libera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59" name="Figura a mano libera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0" name="Figura a mano libera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grpSp>
        <p:nvGrpSpPr>
          <p:cNvPr id="61" name="Gruppo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igura a mano libera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3" name="Figura a mano libera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4" name="Figura a mano libera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5" name="Figura a mano libera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6" name="Figura a mano libera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7" name="Figura a mano libera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8" name="Figura a mano libera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  <p:sp>
          <p:nvSpPr>
            <p:cNvPr id="69" name="Figura a mano libera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noProof="0" dirty="0"/>
            </a:p>
          </p:txBody>
        </p:sp>
      </p:grp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6D1A532-D253-4FE9-BB8D-C3B9BEC36BA9}" type="datetime1">
              <a:rPr lang="it-IT" noProof="0" smtClean="0"/>
              <a:t>12/12/2018</a:t>
            </a:fld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A81857D-8C1F-432B-BD48-DB58A893D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b="1" dirty="0">
                <a:solidFill>
                  <a:srgbClr val="0070C0"/>
                </a:solidFill>
              </a:rPr>
              <a:t>ICS DE ANDREIS 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PLESSO ASCOLI</a:t>
            </a: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b="1" dirty="0">
                <a:solidFill>
                  <a:srgbClr val="0070C0"/>
                </a:solidFill>
              </a:rPr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Programma del corso </a:t>
            </a:r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+mn-cs"/>
              </a:rPr>
              <a:t>G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fontScale="92500"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ESPRESSIVO MULTIMEDIALE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37129"/>
              </p:ext>
            </p:extLst>
          </p:nvPr>
        </p:nvGraphicFramePr>
        <p:xfrm>
          <a:off x="4648043" y="219926"/>
          <a:ext cx="6675440" cy="68397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2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TEMPO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PROLUNGATO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3410254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36 moduli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2 rientri pomeridiani con mensa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Italiano, </a:t>
                      </a: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multimedialità</a:t>
                      </a: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storia, geografia e cittadinanza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Matematica e scienze</a:t>
                      </a:r>
                      <a:endParaRPr lang="it-IT" sz="2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Inglese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Francese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Tecnologia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8782995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Arte e immagine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Musica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Scienze motorie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ora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Religione o alternativa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Mense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9D4FCFE6-8207-4650-90E2-783FCF2CA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2194618" y="4751408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Programma del corso </a:t>
            </a:r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+mn-cs"/>
              </a:rPr>
              <a:t>H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INDIRIZZO LINGUISTICO</a:t>
            </a:r>
          </a:p>
          <a:p>
            <a:endParaRPr lang="it-IT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103620"/>
              </p:ext>
            </p:extLst>
          </p:nvPr>
        </p:nvGraphicFramePr>
        <p:xfrm>
          <a:off x="4648043" y="219926"/>
          <a:ext cx="7449019" cy="63047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5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TEMPO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NORMALE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3410254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30 moduli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Italiano, storia, geografia e cittadinanza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Matematica e scienze</a:t>
                      </a:r>
                      <a:endParaRPr lang="it-IT" sz="2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Inglese</a:t>
                      </a: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 (oltre a esercitazioni con madrelingua )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Francese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Tecnologia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8782995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Arte e immagine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Musica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Scienze motorie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ora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Religione o alternativa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E0206923-546A-4A81-B38A-5391FAEED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2194618" y="4751408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Programma del corso </a:t>
            </a:r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+mn-cs"/>
              </a:rPr>
              <a:t>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INDIRIZZO MUSICALE</a:t>
            </a:r>
          </a:p>
          <a:p>
            <a:endParaRPr lang="it-IT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920829"/>
              </p:ext>
            </p:extLst>
          </p:nvPr>
        </p:nvGraphicFramePr>
        <p:xfrm>
          <a:off x="4648043" y="0"/>
          <a:ext cx="7435121" cy="737463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69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5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TEMPO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NORMALE + DIDATTICA STRUMENTALE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3410254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33 moduli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1 rientro pomeridiano con mensa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Italiano, storia, geografia e cittadinanza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Matematica e scienze</a:t>
                      </a:r>
                      <a:endParaRPr lang="it-IT" sz="2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Inglese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Francese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Tecnologia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8782995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Arte e immagine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Musica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Scienze motorie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ora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Religione o alternativa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Didattica strumentale: teoria, musica d’insieme, strumento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97531746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Mensa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0317485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E0206923-546A-4A81-B38A-5391FAEED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2194618" y="4751408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Programma del corso </a:t>
            </a:r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+mn-cs"/>
              </a:rPr>
              <a:t>L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3474720"/>
            <a:ext cx="3414760" cy="1371600"/>
          </a:xfrm>
        </p:spPr>
        <p:txBody>
          <a:bodyPr rtlCol="0">
            <a:normAutofit fontScale="92500"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INDIRIZZO CODING STORICO</a:t>
            </a:r>
          </a:p>
          <a:p>
            <a:endParaRPr lang="it-IT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87448"/>
              </p:ext>
            </p:extLst>
          </p:nvPr>
        </p:nvGraphicFramePr>
        <p:xfrm>
          <a:off x="4643501" y="157350"/>
          <a:ext cx="6684521" cy="68397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60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TEMPO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PROLUNGATO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3410254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36 moduli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2 rientri pomeridiano con mensa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Italiano, storia, geografia e cittadinanza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Matematica e scienze</a:t>
                      </a:r>
                      <a:endParaRPr lang="it-IT" sz="2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Inglese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Spagnolo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Tecnologia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8782995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Arte e immagine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Musica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Scienze motorie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ora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Religione o alternativa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Mensa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0317485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E0206923-546A-4A81-B38A-5391FAEED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2194618" y="4751408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6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AQUILONE-HD-scritta bianca.jpg" descr="AQUILONE-HD-scritta bianc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6141" y="0"/>
            <a:ext cx="91707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ttangolo"/>
          <p:cNvSpPr/>
          <p:nvPr/>
        </p:nvSpPr>
        <p:spPr>
          <a:xfrm>
            <a:off x="1494820" y="-37342"/>
            <a:ext cx="9152930" cy="684014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243" name="STUDIO DELLE LINGUE STRANIERE"/>
          <p:cNvSpPr txBox="1"/>
          <p:nvPr/>
        </p:nvSpPr>
        <p:spPr>
          <a:xfrm>
            <a:off x="1827610" y="345088"/>
            <a:ext cx="8536781" cy="51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000" spc="-319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36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STUDIO DELLE LINGUE STRANIERE</a:t>
            </a:r>
          </a:p>
        </p:txBody>
      </p:sp>
      <p:sp>
        <p:nvSpPr>
          <p:cNvPr id="244" name="Freccia"/>
          <p:cNvSpPr/>
          <p:nvPr/>
        </p:nvSpPr>
        <p:spPr>
          <a:xfrm>
            <a:off x="2131219" y="1294806"/>
            <a:ext cx="3170039" cy="1134070"/>
          </a:xfrm>
          <a:prstGeom prst="rightArrow">
            <a:avLst>
              <a:gd name="adj1" fmla="val 63440"/>
              <a:gd name="adj2" fmla="val 79400"/>
            </a:avLst>
          </a:prstGeom>
          <a:solidFill>
            <a:srgbClr val="0042AA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245" name="INGLESE"/>
          <p:cNvSpPr txBox="1"/>
          <p:nvPr/>
        </p:nvSpPr>
        <p:spPr>
          <a:xfrm>
            <a:off x="2334457" y="1556360"/>
            <a:ext cx="2295565" cy="710965"/>
          </a:xfrm>
          <a:prstGeom prst="rect">
            <a:avLst/>
          </a:prstGeom>
          <a:ln w="12700">
            <a:miter lim="400000"/>
          </a:ln>
          <a:effectLst>
            <a:outerShdw blurRad="127000" dist="76200" dir="12960000" rotWithShape="0">
              <a:srgbClr val="011993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5062" dirty="0"/>
              <a:t>INGLESE</a:t>
            </a:r>
          </a:p>
        </p:txBody>
      </p:sp>
      <p:sp>
        <p:nvSpPr>
          <p:cNvPr id="246" name="Freccia"/>
          <p:cNvSpPr/>
          <p:nvPr/>
        </p:nvSpPr>
        <p:spPr>
          <a:xfrm>
            <a:off x="2131219" y="2696766"/>
            <a:ext cx="3170039" cy="1134070"/>
          </a:xfrm>
          <a:prstGeom prst="rightArrow">
            <a:avLst>
              <a:gd name="adj1" fmla="val 63440"/>
              <a:gd name="adj2" fmla="val 79400"/>
            </a:avLst>
          </a:prstGeom>
          <a:solidFill>
            <a:srgbClr val="0042AA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247" name="FRANCESE"/>
          <p:cNvSpPr txBox="1"/>
          <p:nvPr/>
        </p:nvSpPr>
        <p:spPr>
          <a:xfrm>
            <a:off x="2183180" y="2944745"/>
            <a:ext cx="2686441" cy="710965"/>
          </a:xfrm>
          <a:prstGeom prst="rect">
            <a:avLst/>
          </a:prstGeom>
          <a:ln w="12700">
            <a:miter lim="400000"/>
          </a:ln>
          <a:effectLst>
            <a:outerShdw blurRad="127000" dist="76200" dir="12960000" rotWithShape="0">
              <a:srgbClr val="011993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200" b="1" spc="-14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5062" dirty="0"/>
              <a:t>FRANCESE</a:t>
            </a:r>
          </a:p>
        </p:txBody>
      </p:sp>
      <p:sp>
        <p:nvSpPr>
          <p:cNvPr id="248" name="Freccia"/>
          <p:cNvSpPr/>
          <p:nvPr/>
        </p:nvSpPr>
        <p:spPr>
          <a:xfrm>
            <a:off x="2131219" y="4098727"/>
            <a:ext cx="3170039" cy="1134070"/>
          </a:xfrm>
          <a:prstGeom prst="rightArrow">
            <a:avLst>
              <a:gd name="adj1" fmla="val 63440"/>
              <a:gd name="adj2" fmla="val 79400"/>
            </a:avLst>
          </a:prstGeom>
          <a:solidFill>
            <a:srgbClr val="0042AA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249" name="TEDESCO"/>
          <p:cNvSpPr txBox="1"/>
          <p:nvPr/>
        </p:nvSpPr>
        <p:spPr>
          <a:xfrm>
            <a:off x="2224619" y="4354281"/>
            <a:ext cx="2515240" cy="710965"/>
          </a:xfrm>
          <a:prstGeom prst="rect">
            <a:avLst/>
          </a:prstGeom>
          <a:ln w="12700">
            <a:miter lim="400000"/>
          </a:ln>
          <a:effectLst>
            <a:outerShdw blurRad="127000" dist="76200" dir="12960000" rotWithShape="0">
              <a:srgbClr val="011993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5062" dirty="0"/>
              <a:t>TEDESCO</a:t>
            </a:r>
          </a:p>
        </p:txBody>
      </p:sp>
      <p:sp>
        <p:nvSpPr>
          <p:cNvPr id="250" name="3 ORE NEI CORSI E-F-G-I…"/>
          <p:cNvSpPr txBox="1"/>
          <p:nvPr/>
        </p:nvSpPr>
        <p:spPr>
          <a:xfrm>
            <a:off x="5356701" y="1240394"/>
            <a:ext cx="6689332" cy="1180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 defTabSz="642947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6400" spc="-256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4501" dirty="0"/>
              <a:t>3 ORE NEI CORSI E-F-G-I</a:t>
            </a:r>
            <a:r>
              <a:rPr lang="it-IT" sz="4501" dirty="0"/>
              <a:t>-L</a:t>
            </a:r>
            <a:endParaRPr sz="4501" dirty="0"/>
          </a:p>
          <a:p>
            <a:pPr algn="just" defTabSz="642947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6400" spc="-256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4501" dirty="0"/>
              <a:t>4</a:t>
            </a:r>
            <a:r>
              <a:rPr sz="4501" dirty="0">
                <a:solidFill>
                  <a:srgbClr val="0042AA"/>
                </a:solidFill>
              </a:rPr>
              <a:t> ORE NEL CORSO </a:t>
            </a:r>
            <a:r>
              <a:rPr sz="4501" dirty="0"/>
              <a:t>H</a:t>
            </a:r>
          </a:p>
        </p:txBody>
      </p:sp>
      <p:sp>
        <p:nvSpPr>
          <p:cNvPr id="251" name="2 ORE NEI CORSI F-G-H-I"/>
          <p:cNvSpPr txBox="1"/>
          <p:nvPr/>
        </p:nvSpPr>
        <p:spPr>
          <a:xfrm>
            <a:off x="6272026" y="3017336"/>
            <a:ext cx="5240420" cy="64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6400" spc="-256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4501" dirty="0"/>
              <a:t>2 ORE NEI CORSI F-G-H-I</a:t>
            </a:r>
          </a:p>
        </p:txBody>
      </p:sp>
      <p:sp>
        <p:nvSpPr>
          <p:cNvPr id="252" name="2 ORE NEL CORSO E"/>
          <p:cNvSpPr txBox="1"/>
          <p:nvPr/>
        </p:nvSpPr>
        <p:spPr>
          <a:xfrm>
            <a:off x="6272026" y="4292096"/>
            <a:ext cx="4119590" cy="64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 defTabSz="642947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6400" spc="-256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4501"/>
              <a:t>2 ORE NEL CORSO </a:t>
            </a:r>
            <a:r>
              <a:rPr sz="4501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E</a:t>
            </a:r>
          </a:p>
        </p:txBody>
      </p:sp>
      <p:sp>
        <p:nvSpPr>
          <p:cNvPr id="253" name="Freccia"/>
          <p:cNvSpPr/>
          <p:nvPr/>
        </p:nvSpPr>
        <p:spPr>
          <a:xfrm>
            <a:off x="2140148" y="5456039"/>
            <a:ext cx="3170039" cy="1134070"/>
          </a:xfrm>
          <a:prstGeom prst="rightArrow">
            <a:avLst>
              <a:gd name="adj1" fmla="val 63440"/>
              <a:gd name="adj2" fmla="val 79400"/>
            </a:avLst>
          </a:prstGeom>
          <a:solidFill>
            <a:srgbClr val="0042AA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254" name="SPAGNOLO"/>
          <p:cNvSpPr txBox="1"/>
          <p:nvPr/>
        </p:nvSpPr>
        <p:spPr>
          <a:xfrm>
            <a:off x="2183180" y="5701886"/>
            <a:ext cx="2900282" cy="710965"/>
          </a:xfrm>
          <a:prstGeom prst="rect">
            <a:avLst/>
          </a:prstGeom>
          <a:ln w="12700">
            <a:miter lim="400000"/>
          </a:ln>
          <a:effectLst>
            <a:outerShdw blurRad="127000" dist="76200" dir="12960000" rotWithShape="0">
              <a:srgbClr val="011993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7200" b="1" spc="-14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5062" dirty="0"/>
              <a:t>SPAGNOLO</a:t>
            </a:r>
          </a:p>
        </p:txBody>
      </p:sp>
      <p:sp>
        <p:nvSpPr>
          <p:cNvPr id="255" name="2 ORE NEL CORSO L"/>
          <p:cNvSpPr txBox="1"/>
          <p:nvPr/>
        </p:nvSpPr>
        <p:spPr>
          <a:xfrm>
            <a:off x="6287880" y="5649409"/>
            <a:ext cx="4079515" cy="64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 defTabSz="642947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6400" spc="-256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4501"/>
              <a:t>2 ORE NEL CORSO </a:t>
            </a:r>
            <a:r>
              <a:rPr sz="4501">
                <a:solidFill>
                  <a:srgbClr val="B51A00"/>
                </a:solidFill>
                <a:uFill>
                  <a:solidFill>
                    <a:srgbClr val="B51A00"/>
                  </a:solidFill>
                </a:u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418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arrello multimediale…"/>
          <p:cNvSpPr txBox="1"/>
          <p:nvPr/>
        </p:nvSpPr>
        <p:spPr>
          <a:xfrm>
            <a:off x="0" y="4839056"/>
            <a:ext cx="6826170" cy="113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642947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12000" spc="-479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endParaRPr sz="8438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CF56B0-E28B-4D31-9A1D-FF802937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  <a:sym typeface="Sinhala MN"/>
              </a:rPr>
              <a:t>CARRELLO MULTIMEDIALE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9EFB0F-0993-486A-80DA-FEDD2D16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it-IT" sz="2400" dirty="0">
                <a:solidFill>
                  <a:srgbClr val="0070C0"/>
                </a:solidFill>
                <a:latin typeface="Calibri"/>
                <a:cs typeface="Times New Roman"/>
              </a:rPr>
              <a:t>Laboratorio d’informatica in classe</a:t>
            </a:r>
          </a:p>
          <a:p>
            <a:endParaRPr lang="it-IT" dirty="0"/>
          </a:p>
        </p:txBody>
      </p:sp>
      <p:pic>
        <p:nvPicPr>
          <p:cNvPr id="9" name="IMG_2128.jpg" descr="IMG_2128.jpg">
            <a:extLst>
              <a:ext uri="{FF2B5EF4-FFF2-40B4-BE49-F238E27FC236}">
                <a16:creationId xmlns:a16="http://schemas.microsoft.com/office/drawing/2014/main" id="{14283517-0DFB-48AD-923D-B54DF9D91E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/>
          </a:blip>
          <a:srcRect l="7883" r="7883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271" name="AQUILONE-HD-scritta bianca-sc piccolo.png" descr="AQUILONE-HD-scritta bianca-sc piccol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9571" y="4556953"/>
            <a:ext cx="2600989" cy="19410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23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arrello multimediale…"/>
          <p:cNvSpPr txBox="1"/>
          <p:nvPr/>
        </p:nvSpPr>
        <p:spPr>
          <a:xfrm>
            <a:off x="0" y="4839056"/>
            <a:ext cx="6826170" cy="113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642947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12000" spc="-479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endParaRPr sz="8438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CF56B0-E28B-4D31-9A1D-FF802937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  <a:sym typeface="Sinhala MN"/>
              </a:rPr>
              <a:t>LIM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9EFB0F-0993-486A-80DA-FEDD2D16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pPr algn="r"/>
            <a:r>
              <a:rPr lang="it-IT" sz="9600" b="1" dirty="0">
                <a:solidFill>
                  <a:srgbClr val="0070C0"/>
                </a:solidFill>
              </a:rPr>
              <a:t>L</a:t>
            </a:r>
            <a:r>
              <a:rPr lang="it-IT" sz="9600" dirty="0">
                <a:solidFill>
                  <a:srgbClr val="0070C0"/>
                </a:solidFill>
              </a:rPr>
              <a:t>avagna </a:t>
            </a:r>
          </a:p>
          <a:p>
            <a:pPr algn="r"/>
            <a:r>
              <a:rPr lang="it-IT" sz="9600" b="1" dirty="0">
                <a:solidFill>
                  <a:srgbClr val="0070C0"/>
                </a:solidFill>
              </a:rPr>
              <a:t>I</a:t>
            </a:r>
            <a:r>
              <a:rPr lang="it-IT" sz="9600" dirty="0">
                <a:solidFill>
                  <a:srgbClr val="0070C0"/>
                </a:solidFill>
              </a:rPr>
              <a:t>nterattiva</a:t>
            </a:r>
          </a:p>
          <a:p>
            <a:pPr algn="r"/>
            <a:r>
              <a:rPr lang="it-IT" sz="9600" b="1" dirty="0">
                <a:solidFill>
                  <a:srgbClr val="0070C0"/>
                </a:solidFill>
              </a:rPr>
              <a:t>M</a:t>
            </a:r>
            <a:r>
              <a:rPr lang="it-IT" sz="9600" dirty="0">
                <a:solidFill>
                  <a:srgbClr val="0070C0"/>
                </a:solidFill>
              </a:rPr>
              <a:t>ultimediale</a:t>
            </a:r>
          </a:p>
          <a:p>
            <a:endParaRPr lang="it-IT" dirty="0"/>
          </a:p>
        </p:txBody>
      </p:sp>
      <p:pic>
        <p:nvPicPr>
          <p:cNvPr id="271" name="AQUILONE-HD-scritta bianca-sc piccolo.png" descr="AQUILONE-HD-scritta bianca-sc picco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571" y="4698761"/>
            <a:ext cx="2600989" cy="1941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7F01EB3B-67CB-4E63-9505-EFDAA79DA1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369" r="1236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89BE2-251A-41BC-9307-B406D0ED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</a:rPr>
              <a:t>LABORATORIO TEATRALE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297475-F24F-4EA9-AE0C-EC4C0AB0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it-IT" sz="2400" dirty="0">
                <a:solidFill>
                  <a:srgbClr val="0070C0"/>
                </a:solidFill>
              </a:rPr>
              <a:t>Aula teatro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17CBDE02-A5A2-40DB-89EB-DE1A77A835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776" r="127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38CED97-337C-4496-9E22-C5617EB98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95" y="4852242"/>
            <a:ext cx="268856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0614FC-41B5-4272-9685-64507D28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/>
          <a:lstStyle/>
          <a:p>
            <a:pPr algn="r"/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</a:rPr>
              <a:t>LABORATORIO</a:t>
            </a:r>
            <a:br>
              <a:rPr lang="it-IT" dirty="0">
                <a:solidFill>
                  <a:srgbClr val="002060"/>
                </a:solidFill>
              </a:rPr>
            </a:br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</a:rPr>
              <a:t>FOTOGRAFICO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0969089-D338-4484-AE43-9A7D4D51E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925" y="1342675"/>
            <a:ext cx="6675438" cy="4172649"/>
          </a:xfrm>
          <a:prstGeom prst="rect">
            <a:avLst/>
          </a:prstGeom>
        </p:spPr>
      </p:pic>
      <p:pic>
        <p:nvPicPr>
          <p:cNvPr id="9" name="AQUILONE-HD-scritta bianca-sc piccolo.png" descr="AQUILONE-HD-scritta bianca-sc piccolo.png">
            <a:extLst>
              <a:ext uri="{FF2B5EF4-FFF2-40B4-BE49-F238E27FC236}">
                <a16:creationId xmlns:a16="http://schemas.microsoft.com/office/drawing/2014/main" id="{D7453FE8-9BC6-476E-BB41-EA3CC7E08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0720" y="3751466"/>
            <a:ext cx="2692400" cy="2009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29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A1F7C-3F36-4DC0-877F-942F0EBF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/>
          <a:lstStyle/>
          <a:p>
            <a:pPr algn="r"/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</a:rPr>
              <a:t>CORSO MUSICALE</a:t>
            </a:r>
          </a:p>
        </p:txBody>
      </p:sp>
      <p:pic>
        <p:nvPicPr>
          <p:cNvPr id="5" name="4strumenti.jpg" descr="4strumenti.jpg">
            <a:extLst>
              <a:ext uri="{FF2B5EF4-FFF2-40B4-BE49-F238E27FC236}">
                <a16:creationId xmlns:a16="http://schemas.microsoft.com/office/drawing/2014/main" id="{B45F9FF8-7FE6-433E-B3F3-AED5465363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479925" y="807108"/>
            <a:ext cx="6675438" cy="524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QUILONE-HD-scritta bianca-sc piccolo.png" descr="AQUILONE-HD-scritta bianca-sc piccolo.png">
            <a:extLst>
              <a:ext uri="{FF2B5EF4-FFF2-40B4-BE49-F238E27FC236}">
                <a16:creationId xmlns:a16="http://schemas.microsoft.com/office/drawing/2014/main" id="{D009718A-AC2A-43F0-9E1D-F2FA7A750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7525" y="3660026"/>
            <a:ext cx="2692400" cy="2009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47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856" y="126238"/>
            <a:ext cx="9133730" cy="1233424"/>
          </a:xfrm>
        </p:spPr>
        <p:txBody>
          <a:bodyPr rtlCol="0">
            <a:normAutofit/>
          </a:bodyPr>
          <a:lstStyle/>
          <a:p>
            <a:r>
              <a:rPr lang="it-IT" sz="6600" dirty="0">
                <a:solidFill>
                  <a:srgbClr val="0070C0"/>
                </a:solidFill>
              </a:rPr>
              <a:t>ICS DE ANDREIS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19856" y="1369943"/>
            <a:ext cx="9384268" cy="4123944"/>
          </a:xfr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it-IT" sz="3600" b="1" dirty="0">
                <a:solidFill>
                  <a:srgbClr val="002060"/>
                </a:solidFill>
              </a:rPr>
              <a:t>offerta formativa 2019-2020 - classi prime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F3CD47-3731-4BFF-B2A5-EDDB8BEF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9738575" y="0"/>
            <a:ext cx="2453425" cy="21065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B965409-A4D4-47C0-962A-B74361AEF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45" t="35105" r="16266" b="18200"/>
          <a:stretch/>
        </p:blipFill>
        <p:spPr>
          <a:xfrm>
            <a:off x="0" y="2256227"/>
            <a:ext cx="12192000" cy="46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F458B-2DEF-424A-B8D2-5C6E726B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sz="3600" b="1" spc="-319" dirty="0">
                <a:solidFill>
                  <a:srgbClr val="0070C0"/>
                </a:solidFill>
                <a:uFill>
                  <a:solidFill>
                    <a:srgbClr val="0042AA"/>
                  </a:solidFill>
                </a:uFill>
                <a:latin typeface="+mn-lt"/>
                <a:ea typeface="+mn-ea"/>
                <a:cs typeface="+mn-cs"/>
              </a:rPr>
              <a:t>ORTO DIDATTICO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617B5A9-1AE5-4CC7-81F3-97A0565E2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09" r="7529" b="33962"/>
          <a:stretch/>
        </p:blipFill>
        <p:spPr>
          <a:xfrm>
            <a:off x="4404359" y="1015949"/>
            <a:ext cx="7787641" cy="4826102"/>
          </a:xfrm>
          <a:prstGeom prst="rect">
            <a:avLst/>
          </a:prstGeom>
        </p:spPr>
      </p:pic>
      <p:pic>
        <p:nvPicPr>
          <p:cNvPr id="6" name="AQUILONE-HD-scritta bianca-sc piccolo.png" descr="AQUILONE-HD-scritta bianca-sc piccolo.png">
            <a:extLst>
              <a:ext uri="{FF2B5EF4-FFF2-40B4-BE49-F238E27FC236}">
                <a16:creationId xmlns:a16="http://schemas.microsoft.com/office/drawing/2014/main" id="{05643A9D-34CF-433D-9F18-4C9ECA315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7525" y="3660026"/>
            <a:ext cx="2692400" cy="2009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78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AQUILONE-HD-scritta bianca.jpg" descr="AQUILONE-HD-scritta bianc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6141" y="0"/>
            <a:ext cx="91707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ttangolo"/>
          <p:cNvSpPr/>
          <p:nvPr/>
        </p:nvSpPr>
        <p:spPr>
          <a:xfrm>
            <a:off x="1515070" y="8930"/>
            <a:ext cx="9152930" cy="684014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312" name="VIAGGI E VISITE D’ISTRUZIONE"/>
          <p:cNvSpPr txBox="1"/>
          <p:nvPr/>
        </p:nvSpPr>
        <p:spPr>
          <a:xfrm>
            <a:off x="1827610" y="416524"/>
            <a:ext cx="8536781" cy="51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000" spc="-319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3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VIAGGI E VISITE D’ISTRUZIONE</a:t>
            </a:r>
          </a:p>
        </p:txBody>
      </p:sp>
      <p:sp>
        <p:nvSpPr>
          <p:cNvPr id="313" name="Conoscenze relative ai vari ambienti (urbano e naturale) con percorsi di avvicinamento al patrimonio artistico e culturale della propria città e di altri siti d’arte"/>
          <p:cNvSpPr txBox="1"/>
          <p:nvPr/>
        </p:nvSpPr>
        <p:spPr>
          <a:xfrm>
            <a:off x="1827610" y="1065178"/>
            <a:ext cx="6732984" cy="4320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02920" indent="-457200">
              <a:lnSpc>
                <a:spcPct val="8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3200" dirty="0" err="1">
                <a:solidFill>
                  <a:srgbClr val="002060"/>
                </a:solidFill>
                <a:latin typeface="+mj-lt"/>
              </a:rPr>
              <a:t>Conoscenze</a:t>
            </a:r>
            <a:r>
              <a:rPr sz="3200" dirty="0">
                <a:solidFill>
                  <a:srgbClr val="002060"/>
                </a:solidFill>
                <a:latin typeface="+mj-lt"/>
              </a:rPr>
              <a:t> relative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ai</a:t>
            </a:r>
            <a:r>
              <a:rPr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vari</a:t>
            </a:r>
            <a:r>
              <a:rPr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ambienti</a:t>
            </a:r>
            <a:r>
              <a:rPr sz="3200" dirty="0">
                <a:solidFill>
                  <a:srgbClr val="002060"/>
                </a:solidFill>
                <a:latin typeface="+mj-lt"/>
              </a:rPr>
              <a:t> (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urbano</a:t>
            </a:r>
            <a:r>
              <a:rPr sz="3200" dirty="0">
                <a:solidFill>
                  <a:srgbClr val="002060"/>
                </a:solidFill>
                <a:latin typeface="+mj-lt"/>
              </a:rPr>
              <a:t> e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naturale</a:t>
            </a:r>
            <a:r>
              <a:rPr sz="3200" dirty="0">
                <a:solidFill>
                  <a:srgbClr val="002060"/>
                </a:solidFill>
                <a:latin typeface="+mj-lt"/>
              </a:rPr>
              <a:t>) con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percorsi</a:t>
            </a:r>
            <a:r>
              <a:rPr sz="3200" dirty="0">
                <a:solidFill>
                  <a:srgbClr val="002060"/>
                </a:solidFill>
                <a:latin typeface="+mj-lt"/>
              </a:rPr>
              <a:t> di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avvicinamento</a:t>
            </a:r>
            <a:r>
              <a:rPr sz="3200" dirty="0">
                <a:solidFill>
                  <a:srgbClr val="002060"/>
                </a:solidFill>
                <a:latin typeface="+mj-lt"/>
              </a:rPr>
              <a:t> al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patrimonio</a:t>
            </a:r>
            <a:r>
              <a:rPr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artistico</a:t>
            </a:r>
            <a:r>
              <a:rPr sz="3200" dirty="0">
                <a:solidFill>
                  <a:srgbClr val="002060"/>
                </a:solidFill>
                <a:latin typeface="+mj-lt"/>
              </a:rPr>
              <a:t> e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culturale</a:t>
            </a:r>
            <a:r>
              <a:rPr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della</a:t>
            </a:r>
            <a:r>
              <a:rPr sz="3200" dirty="0">
                <a:solidFill>
                  <a:srgbClr val="002060"/>
                </a:solidFill>
                <a:latin typeface="+mj-lt"/>
              </a:rPr>
              <a:t> propria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città</a:t>
            </a:r>
            <a:r>
              <a:rPr sz="3200" dirty="0">
                <a:solidFill>
                  <a:srgbClr val="002060"/>
                </a:solidFill>
                <a:latin typeface="+mj-lt"/>
              </a:rPr>
              <a:t> e di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altri</a:t>
            </a:r>
            <a:r>
              <a:rPr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siti</a:t>
            </a:r>
            <a:r>
              <a:rPr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+mj-lt"/>
              </a:rPr>
              <a:t>d’arte</a:t>
            </a:r>
            <a:endParaRPr lang="it-IT" sz="3200" dirty="0">
              <a:solidFill>
                <a:srgbClr val="002060"/>
              </a:solidFill>
              <a:latin typeface="+mj-lt"/>
            </a:endParaRPr>
          </a:p>
          <a:p>
            <a:pPr marL="502920" indent="-457200">
              <a:lnSpc>
                <a:spcPct val="8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lang="it-IT" sz="3200" dirty="0">
                <a:solidFill>
                  <a:srgbClr val="002060"/>
                </a:solidFill>
                <a:latin typeface="+mj-lt"/>
              </a:rPr>
              <a:t>Viaggi nelle citt</a:t>
            </a:r>
            <a:r>
              <a:rPr lang="it-IT" sz="2800" spc="-112" dirty="0">
                <a:solidFill>
                  <a:srgbClr val="002060"/>
                </a:solidFill>
                <a:latin typeface="+mj-lt"/>
              </a:rPr>
              <a:t>à</a:t>
            </a:r>
            <a:r>
              <a:rPr lang="it-IT" sz="3200" dirty="0">
                <a:solidFill>
                  <a:srgbClr val="002060"/>
                </a:solidFill>
                <a:latin typeface="+mj-lt"/>
              </a:rPr>
              <a:t> di interesse </a:t>
            </a:r>
            <a:r>
              <a:rPr lang="it-IT" sz="3200" dirty="0" err="1">
                <a:solidFill>
                  <a:srgbClr val="002060"/>
                </a:solidFill>
                <a:latin typeface="+mj-lt"/>
              </a:rPr>
              <a:t>storio-artistico</a:t>
            </a:r>
            <a:r>
              <a:rPr lang="it-IT" sz="3200" dirty="0">
                <a:solidFill>
                  <a:srgbClr val="002060"/>
                </a:solidFill>
                <a:latin typeface="+mj-lt"/>
              </a:rPr>
              <a:t> in Italia e all’estero</a:t>
            </a:r>
          </a:p>
          <a:p>
            <a:pPr marL="502920" indent="-457200">
              <a:lnSpc>
                <a:spcPct val="8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lang="it-IT" sz="3200" dirty="0">
                <a:solidFill>
                  <a:srgbClr val="002060"/>
                </a:solidFill>
                <a:latin typeface="+mj-lt"/>
              </a:rPr>
              <a:t>Partecipazione a Scuola Natura</a:t>
            </a:r>
          </a:p>
          <a:p>
            <a:pPr marL="45720">
              <a:lnSpc>
                <a:spcPct val="8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3200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314" name="Viaggi nelle città di interesse storio-artistico in Italia e all’estero"/>
          <p:cNvSpPr txBox="1"/>
          <p:nvPr/>
        </p:nvSpPr>
        <p:spPr>
          <a:xfrm>
            <a:off x="2036454" y="3225225"/>
            <a:ext cx="6349008" cy="49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just" defTabSz="642947">
              <a:lnSpc>
                <a:spcPct val="80000"/>
              </a:lnSpc>
              <a:buClr>
                <a:srgbClr val="FF2600"/>
              </a:buClr>
              <a:buSzPct val="100000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endParaRPr sz="3375" dirty="0"/>
          </a:p>
        </p:txBody>
      </p:sp>
      <p:sp>
        <p:nvSpPr>
          <p:cNvPr id="315" name="Partecipazione a Scuola Natura"/>
          <p:cNvSpPr txBox="1"/>
          <p:nvPr/>
        </p:nvSpPr>
        <p:spPr>
          <a:xfrm>
            <a:off x="4693989" y="4888023"/>
            <a:ext cx="1033937" cy="65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952500" indent="-952500" algn="just" defTabSz="914400">
              <a:lnSpc>
                <a:spcPct val="120000"/>
              </a:lnSpc>
              <a:buClr>
                <a:srgbClr val="FF2600"/>
              </a:buClr>
              <a:buSzPct val="100000"/>
              <a:buFont typeface="Calibri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endParaRPr sz="3375" dirty="0"/>
          </a:p>
        </p:txBody>
      </p:sp>
    </p:spTree>
    <p:extLst>
      <p:ext uri="{BB962C8B-B14F-4D97-AF65-F5344CB8AC3E}">
        <p14:creationId xmlns:p14="http://schemas.microsoft.com/office/powerpoint/2010/main" val="5518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AQUILONE-HD-scritta bianca.jpg" descr="AQUILONE-HD-scritta bianc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6141" y="0"/>
            <a:ext cx="91707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Rettangolo"/>
          <p:cNvSpPr/>
          <p:nvPr/>
        </p:nvSpPr>
        <p:spPr>
          <a:xfrm>
            <a:off x="1515070" y="8930"/>
            <a:ext cx="9152930" cy="684014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320" name="SCUOLA &amp; SPORT"/>
          <p:cNvSpPr txBox="1"/>
          <p:nvPr/>
        </p:nvSpPr>
        <p:spPr>
          <a:xfrm>
            <a:off x="1827610" y="416526"/>
            <a:ext cx="8536781" cy="51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000" spc="-319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r>
              <a:rPr sz="3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SCUOLA &amp; SPORT</a:t>
            </a:r>
          </a:p>
        </p:txBody>
      </p:sp>
      <p:sp>
        <p:nvSpPr>
          <p:cNvPr id="321" name="Tornei interni - minivolley, pallacanestro"/>
          <p:cNvSpPr txBox="1"/>
          <p:nvPr/>
        </p:nvSpPr>
        <p:spPr>
          <a:xfrm>
            <a:off x="2005865" y="1411647"/>
            <a:ext cx="6732984" cy="3822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952500" indent="-952500" algn="just" defTabSz="914400">
              <a:lnSpc>
                <a:spcPct val="80000"/>
              </a:lnSpc>
              <a:buClr>
                <a:srgbClr val="FF2600"/>
              </a:buClr>
              <a:buSzPct val="100000"/>
              <a:buFont typeface="Calibri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pPr marL="358775" indent="-358775">
              <a:buClr>
                <a:srgbClr val="002060"/>
              </a:buClr>
              <a:buFont typeface="Arial" panose="020B0604020202020204" pitchFamily="34" charset="0"/>
              <a:buChar char="•"/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sz="3375" dirty="0" err="1">
                <a:solidFill>
                  <a:srgbClr val="002060"/>
                </a:solidFill>
                <a:latin typeface="+mj-lt"/>
              </a:rPr>
              <a:t>Tornei</a:t>
            </a:r>
            <a:r>
              <a:rPr lang="it-IT" sz="3375" dirty="0">
                <a:solidFill>
                  <a:srgbClr val="002060"/>
                </a:solidFill>
                <a:latin typeface="+mj-lt"/>
              </a:rPr>
              <a:t>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interni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-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minivolley</a:t>
            </a:r>
            <a:r>
              <a:rPr sz="3375" dirty="0">
                <a:solidFill>
                  <a:srgbClr val="002060"/>
                </a:solidFill>
                <a:latin typeface="+mj-lt"/>
              </a:rPr>
              <a:t>,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pallacanestro</a:t>
            </a:r>
            <a:endParaRPr lang="it-IT" sz="3375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it-IT" sz="3375" dirty="0">
              <a:solidFill>
                <a:srgbClr val="002060"/>
              </a:solidFill>
              <a:latin typeface="+mj-lt"/>
            </a:endParaRPr>
          </a:p>
          <a:p>
            <a:pPr marL="358775" indent="-358775">
              <a:buClr>
                <a:srgbClr val="002060"/>
              </a:buClr>
              <a:buFont typeface="Arial" panose="020B0604020202020204" pitchFamily="34" charset="0"/>
              <a:buChar char="•"/>
              <a:tabLst>
                <a:tab pos="8096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375" dirty="0">
                <a:solidFill>
                  <a:srgbClr val="002060"/>
                </a:solidFill>
                <a:latin typeface="+mj-lt"/>
              </a:rPr>
              <a:t>Tornei esterni - atletica, bowling, badminton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it-IT" sz="3375" dirty="0">
              <a:solidFill>
                <a:srgbClr val="002060"/>
              </a:solidFill>
              <a:latin typeface="+mj-lt"/>
            </a:endParaRPr>
          </a:p>
          <a:p>
            <a:pPr marL="358775" indent="-358775">
              <a:buClr>
                <a:srgbClr val="002060"/>
              </a:buClr>
              <a:buFont typeface="Arial" panose="020B0604020202020204" pitchFamily="34" charset="0"/>
              <a:buChar char="•"/>
              <a:tabLst>
                <a:tab pos="35877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375" dirty="0">
                <a:solidFill>
                  <a:srgbClr val="002060"/>
                </a:solidFill>
                <a:latin typeface="+mj-lt"/>
              </a:rPr>
              <a:t>Attivit</a:t>
            </a:r>
            <a:r>
              <a:rPr lang="it-IT" sz="2813" spc="-112" dirty="0">
                <a:solidFill>
                  <a:srgbClr val="002060"/>
                </a:solidFill>
                <a:latin typeface="+mj-lt"/>
              </a:rPr>
              <a:t>à</a:t>
            </a:r>
            <a:r>
              <a:rPr lang="it-IT" sz="3375" dirty="0">
                <a:solidFill>
                  <a:srgbClr val="002060"/>
                </a:solidFill>
                <a:latin typeface="+mj-lt"/>
              </a:rPr>
              <a:t> extracurriculari - pallavolo, baseball, ritmo</a:t>
            </a:r>
          </a:p>
          <a:p>
            <a:pPr marL="0" indent="0">
              <a:buNone/>
            </a:pPr>
            <a:endParaRPr sz="3375" dirty="0"/>
          </a:p>
        </p:txBody>
      </p:sp>
      <p:sp>
        <p:nvSpPr>
          <p:cNvPr id="322" name="Tornei esterni - atletica, bowling, badminton"/>
          <p:cNvSpPr txBox="1"/>
          <p:nvPr/>
        </p:nvSpPr>
        <p:spPr>
          <a:xfrm>
            <a:off x="1890118" y="3376441"/>
            <a:ext cx="6349008" cy="49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952500" indent="-952500" algn="just" defTabSz="914400">
              <a:lnSpc>
                <a:spcPct val="80000"/>
              </a:lnSpc>
              <a:buClr>
                <a:srgbClr val="FF2600"/>
              </a:buClr>
              <a:buSzPct val="100000"/>
              <a:buFont typeface="Calibri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pPr marL="0" indent="0">
              <a:buNone/>
            </a:pPr>
            <a:endParaRPr sz="3375" dirty="0"/>
          </a:p>
        </p:txBody>
      </p:sp>
      <p:sp>
        <p:nvSpPr>
          <p:cNvPr id="323" name="Attività extracurriculari - pallavolo, baseball, ritmo"/>
          <p:cNvSpPr txBox="1"/>
          <p:nvPr/>
        </p:nvSpPr>
        <p:spPr>
          <a:xfrm>
            <a:off x="6105678" y="4236156"/>
            <a:ext cx="748603" cy="653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669736" indent="-669736" algn="just" defTabSz="642947">
              <a:lnSpc>
                <a:spcPct val="120000"/>
              </a:lnSpc>
              <a:buClr>
                <a:srgbClr val="FF2600"/>
              </a:buClr>
              <a:buSzPct val="100000"/>
              <a:buBlip>
                <a:blip r:embed="rId3"/>
              </a:buBlip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endParaRPr sz="3375" dirty="0"/>
          </a:p>
        </p:txBody>
      </p:sp>
    </p:spTree>
    <p:extLst>
      <p:ext uri="{BB962C8B-B14F-4D97-AF65-F5344CB8AC3E}">
        <p14:creationId xmlns:p14="http://schemas.microsoft.com/office/powerpoint/2010/main" val="2184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AQUILONE-HD-scritta bianca-sc piccolo.png" descr="AQUILONE-HD-scritta bianca-sc piccol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3146" y="3474720"/>
            <a:ext cx="1893094" cy="1412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Schermata 2014-11-23 alle 17.11.00.png" descr="Schermata 2014-11-23 alle 17.11.00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56048" t="57502"/>
          <a:stretch/>
        </p:blipFill>
        <p:spPr>
          <a:xfrm>
            <a:off x="4480560" y="0"/>
            <a:ext cx="7711440" cy="399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Schermata 2014-11-23 alle 17.13.15.png" descr="Schermata 2014-11-23 alle 17.13.15.png"/>
          <p:cNvPicPr>
            <a:picLocks noChangeAspect="1"/>
          </p:cNvPicPr>
          <p:nvPr/>
        </p:nvPicPr>
        <p:blipFill rotWithShape="1">
          <a:blip r:embed="rId4">
            <a:extLst/>
          </a:blip>
          <a:srcRect t="10521"/>
          <a:stretch/>
        </p:blipFill>
        <p:spPr>
          <a:xfrm>
            <a:off x="4480560" y="3209711"/>
            <a:ext cx="7711440" cy="36634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25F028-1504-4826-A109-9E932049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>
                <a:solidFill>
                  <a:srgbClr val="002060"/>
                </a:solidFill>
              </a:rPr>
              <a:t>SCUOLA &amp; SPORT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0767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chermata 2014-11-23 alle 17.15.04.png" descr="Schermata 2014-11-23 alle 17.15.04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21940"/>
          <a:stretch/>
        </p:blipFill>
        <p:spPr>
          <a:xfrm>
            <a:off x="4294207" y="3133525"/>
            <a:ext cx="4085863" cy="37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Schermata 2014-11-23 alle 17.14.35.png" descr="Schermata 2014-11-23 alle 17.14.35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16844"/>
          <a:stretch/>
        </p:blipFill>
        <p:spPr>
          <a:xfrm>
            <a:off x="4294207" y="0"/>
            <a:ext cx="4085864" cy="3133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hermata 2014-11-23 alle 17.15.43.png" descr="Schermata 2014-11-23 alle 17.15.4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0071" y="-3471"/>
            <a:ext cx="3811929" cy="6861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QUILONE-HD-scritta bianca-sc piccolo.png" descr="AQUILONE-HD-scritta bianca-sc piccolo.png">
            <a:extLst>
              <a:ext uri="{FF2B5EF4-FFF2-40B4-BE49-F238E27FC236}">
                <a16:creationId xmlns:a16="http://schemas.microsoft.com/office/drawing/2014/main" id="{2260A802-929C-4768-B987-46439601C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13146" y="3474720"/>
            <a:ext cx="1893094" cy="14127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22B4A4A-6846-4689-ADF4-4B06014D38CF}"/>
              </a:ext>
            </a:extLst>
          </p:cNvPr>
          <p:cNvSpPr txBox="1">
            <a:spLocks/>
          </p:cNvSpPr>
          <p:nvPr/>
        </p:nvSpPr>
        <p:spPr>
          <a:xfrm>
            <a:off x="1097280" y="1097280"/>
            <a:ext cx="3108960" cy="2286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it-IT" dirty="0">
              <a:solidFill>
                <a:srgbClr val="002060"/>
              </a:solidFill>
            </a:endParaRPr>
          </a:p>
          <a:p>
            <a:pPr algn="r"/>
            <a:endParaRPr lang="it-IT" dirty="0">
              <a:solidFill>
                <a:srgbClr val="002060"/>
              </a:solidFill>
            </a:endParaRPr>
          </a:p>
          <a:p>
            <a:pPr algn="r"/>
            <a:endParaRPr lang="it-IT" dirty="0">
              <a:solidFill>
                <a:srgbClr val="002060"/>
              </a:solidFill>
            </a:endParaRPr>
          </a:p>
          <a:p>
            <a:pPr algn="r"/>
            <a:r>
              <a:rPr lang="it-IT" b="1" dirty="0">
                <a:solidFill>
                  <a:srgbClr val="002060"/>
                </a:solidFill>
              </a:rPr>
              <a:t>SCUOLA &amp; SPORT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2274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chermata 2014-11-23 alle 17.17.54.png" descr="Schermata 2014-11-23 alle 17.17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709" y="1171936"/>
            <a:ext cx="7801291" cy="451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QUILONE-HD-scritta bianca-sc piccolo.png" descr="AQUILONE-HD-scritta bianca-sc piccolo.png">
            <a:extLst>
              <a:ext uri="{FF2B5EF4-FFF2-40B4-BE49-F238E27FC236}">
                <a16:creationId xmlns:a16="http://schemas.microsoft.com/office/drawing/2014/main" id="{7E0FFA7D-A4D5-4B5A-A1AB-C1BE16B6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3146" y="3474720"/>
            <a:ext cx="1893094" cy="141275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3DFD055-BDEE-4E39-A2F0-E7E81F87E569}"/>
              </a:ext>
            </a:extLst>
          </p:cNvPr>
          <p:cNvSpPr txBox="1">
            <a:spLocks/>
          </p:cNvSpPr>
          <p:nvPr/>
        </p:nvSpPr>
        <p:spPr>
          <a:xfrm>
            <a:off x="1097280" y="1097280"/>
            <a:ext cx="3108960" cy="2286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it-IT" dirty="0">
              <a:solidFill>
                <a:srgbClr val="002060"/>
              </a:solidFill>
            </a:endParaRPr>
          </a:p>
          <a:p>
            <a:pPr algn="r"/>
            <a:endParaRPr lang="it-IT" dirty="0">
              <a:solidFill>
                <a:srgbClr val="002060"/>
              </a:solidFill>
            </a:endParaRPr>
          </a:p>
          <a:p>
            <a:pPr algn="r"/>
            <a:endParaRPr lang="it-IT" dirty="0">
              <a:solidFill>
                <a:srgbClr val="002060"/>
              </a:solidFill>
            </a:endParaRPr>
          </a:p>
          <a:p>
            <a:pPr algn="r"/>
            <a:r>
              <a:rPr lang="it-IT" b="1" dirty="0">
                <a:solidFill>
                  <a:srgbClr val="002060"/>
                </a:solidFill>
              </a:rPr>
              <a:t>SCUOLA &amp; SPORT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9619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AQUILONE-HD-scritta bianca.jpg" descr="AQUILONE-HD-scritta bianc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6141" y="0"/>
            <a:ext cx="91707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ttangolo"/>
          <p:cNvSpPr/>
          <p:nvPr/>
        </p:nvSpPr>
        <p:spPr>
          <a:xfrm>
            <a:off x="1515070" y="8930"/>
            <a:ext cx="9152930" cy="684014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3756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953"/>
          </a:p>
        </p:txBody>
      </p:sp>
      <p:sp>
        <p:nvSpPr>
          <p:cNvPr id="344" name="SPAZIO ASCOLTO"/>
          <p:cNvSpPr txBox="1"/>
          <p:nvPr/>
        </p:nvSpPr>
        <p:spPr>
          <a:xfrm>
            <a:off x="1827610" y="402676"/>
            <a:ext cx="8536781" cy="54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914400">
              <a:lnSpc>
                <a:spcPct val="80000"/>
              </a:lnSpc>
              <a:buClr>
                <a:srgbClr val="FF2600"/>
              </a:buClr>
              <a:buFont typeface="Calibri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000" spc="-319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sz="3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SPAZIO ASCOLTO</a:t>
            </a:r>
          </a:p>
        </p:txBody>
      </p:sp>
      <p:sp>
        <p:nvSpPr>
          <p:cNvPr id="345" name="Per gli alunni - momenti di confronto sui bisogni personali relativi alla crescita"/>
          <p:cNvSpPr txBox="1"/>
          <p:nvPr/>
        </p:nvSpPr>
        <p:spPr>
          <a:xfrm>
            <a:off x="1890118" y="894748"/>
            <a:ext cx="7813477" cy="506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952500" indent="-952500" algn="just" defTabSz="914400">
              <a:lnSpc>
                <a:spcPct val="80000"/>
              </a:lnSpc>
              <a:buClr>
                <a:srgbClr val="FF2600"/>
              </a:buClr>
              <a:buSzPct val="100000"/>
              <a:buFont typeface="Calibri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sz="3375" dirty="0">
                <a:solidFill>
                  <a:srgbClr val="002060"/>
                </a:solidFill>
                <a:latin typeface="+mj-lt"/>
              </a:rPr>
              <a:t>Per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gli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alunni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-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momenti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di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confronto</a:t>
            </a:r>
            <a:r>
              <a:rPr sz="3375" dirty="0">
                <a:solidFill>
                  <a:srgbClr val="002060"/>
                </a:solidFill>
                <a:latin typeface="+mj-lt"/>
              </a:rPr>
              <a:t> sui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bisogni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personali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relativi</a:t>
            </a:r>
            <a:r>
              <a:rPr sz="3375" dirty="0">
                <a:solidFill>
                  <a:srgbClr val="002060"/>
                </a:solidFill>
                <a:latin typeface="+mj-lt"/>
              </a:rPr>
              <a:t>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alla</a:t>
            </a:r>
            <a:r>
              <a:rPr sz="3375" dirty="0">
                <a:solidFill>
                  <a:srgbClr val="002060"/>
                </a:solidFill>
                <a:latin typeface="+mj-lt"/>
              </a:rPr>
              <a:t> </a:t>
            </a:r>
            <a:r>
              <a:rPr sz="3375" dirty="0" err="1">
                <a:solidFill>
                  <a:srgbClr val="002060"/>
                </a:solidFill>
                <a:latin typeface="+mj-lt"/>
              </a:rPr>
              <a:t>crescita</a:t>
            </a:r>
            <a:endParaRPr lang="it-IT" sz="3375" dirty="0">
              <a:solidFill>
                <a:srgbClr val="002060"/>
              </a:solidFill>
              <a:latin typeface="+mj-lt"/>
            </a:endParaRP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3375" dirty="0">
                <a:solidFill>
                  <a:srgbClr val="002060"/>
                </a:solidFill>
                <a:latin typeface="+mj-lt"/>
              </a:rPr>
              <a:t>Per i docenti - occasioni di collaborazione per favorire il dialogo con l’alunno e la classe, al fine di migliorare le dinamiche di gruppo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3375" dirty="0">
                <a:solidFill>
                  <a:srgbClr val="002060"/>
                </a:solidFill>
                <a:latin typeface="+mj-lt"/>
              </a:rPr>
              <a:t>Per genitori</a:t>
            </a:r>
          </a:p>
          <a:p>
            <a:pPr marL="1371600" lvl="2" indent="-457200" algn="just" defTabSz="642947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lang="it-IT" sz="3375" dirty="0">
                <a:solidFill>
                  <a:srgbClr val="002060"/>
                </a:solidFill>
                <a:latin typeface="+mj-lt"/>
              </a:rPr>
              <a:t> colloqui su appuntamenti</a:t>
            </a:r>
          </a:p>
          <a:p>
            <a:pPr marL="1371600" lvl="2" indent="-457200" algn="just" defTabSz="642947">
              <a:lnSpc>
                <a:spcPct val="8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lang="it-IT" sz="3375" dirty="0">
                <a:solidFill>
                  <a:srgbClr val="002060"/>
                </a:solidFill>
                <a:latin typeface="+mj-lt"/>
              </a:rPr>
              <a:t> percorsi formativi sui problemi dell’adolescenza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3375" dirty="0"/>
          </a:p>
          <a:p>
            <a:pPr>
              <a:buFont typeface="Arial" panose="020B0604020202020204" pitchFamily="34" charset="0"/>
              <a:buChar char="•"/>
            </a:pPr>
            <a:endParaRPr sz="3375" dirty="0"/>
          </a:p>
        </p:txBody>
      </p:sp>
      <p:sp>
        <p:nvSpPr>
          <p:cNvPr id="346" name="Per i docenti - occasioni di collaborazione per favorire il dialogo con l’alunno e la classe, al fine di migliorare le dinamiche di gruppo"/>
          <p:cNvSpPr txBox="1"/>
          <p:nvPr/>
        </p:nvSpPr>
        <p:spPr>
          <a:xfrm>
            <a:off x="1890118" y="3274781"/>
            <a:ext cx="7813477" cy="12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marL="952500" indent="-952500" algn="just" defTabSz="914400">
              <a:lnSpc>
                <a:spcPct val="80000"/>
              </a:lnSpc>
              <a:buClr>
                <a:srgbClr val="FF2600"/>
              </a:buClr>
              <a:buSzPct val="100000"/>
              <a:buFont typeface="Calibri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lvl1pPr>
          </a:lstStyle>
          <a:p>
            <a:pPr lvl="1"/>
            <a:endParaRPr sz="375" dirty="0"/>
          </a:p>
        </p:txBody>
      </p:sp>
      <p:sp>
        <p:nvSpPr>
          <p:cNvPr id="347" name="Per genitori…"/>
          <p:cNvSpPr txBox="1"/>
          <p:nvPr/>
        </p:nvSpPr>
        <p:spPr>
          <a:xfrm>
            <a:off x="6105676" y="4617671"/>
            <a:ext cx="748603" cy="498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669736" indent="-669736" algn="just" defTabSz="642947">
              <a:lnSpc>
                <a:spcPct val="80000"/>
              </a:lnSpc>
              <a:buClr>
                <a:srgbClr val="FF2600"/>
              </a:buClr>
              <a:buSzPct val="100000"/>
              <a:buBlip>
                <a:blip r:embed="rId3"/>
              </a:buBlip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4800" spc="-192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endParaRPr sz="3375" dirty="0"/>
          </a:p>
        </p:txBody>
      </p:sp>
      <p:sp>
        <p:nvSpPr>
          <p:cNvPr id="348" name="la gestione “spazio ascolto” è affidata a uno psicologo scolastico esperto dell’età evolutiva"/>
          <p:cNvSpPr txBox="1"/>
          <p:nvPr/>
        </p:nvSpPr>
        <p:spPr>
          <a:xfrm>
            <a:off x="1890118" y="5705595"/>
            <a:ext cx="7813477" cy="703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2" algn="ctr" defTabSz="642947">
              <a:lnSpc>
                <a:spcPct val="80000"/>
              </a:lnSpc>
              <a:tabLst>
                <a:tab pos="642947" algn="l"/>
                <a:tab pos="1285894" algn="l"/>
                <a:tab pos="1928840" algn="l"/>
                <a:tab pos="2571787" algn="l"/>
                <a:tab pos="3214734" algn="l"/>
                <a:tab pos="3857681" algn="l"/>
                <a:tab pos="4500627" algn="l"/>
                <a:tab pos="5143574" algn="l"/>
                <a:tab pos="5786521" algn="l"/>
                <a:tab pos="6429468" algn="l"/>
                <a:tab pos="7072415" algn="l"/>
              </a:tabLst>
              <a:defRPr sz="3600" b="1" spc="-18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  <a:latin typeface="Sinhala MN"/>
                <a:ea typeface="Sinhala MN"/>
                <a:cs typeface="Sinhala MN"/>
                <a:sym typeface="Sinhala MN"/>
              </a:defRPr>
            </a:pPr>
            <a:r>
              <a:rPr sz="2531" dirty="0">
                <a:latin typeface="+mj-lt"/>
              </a:rPr>
              <a:t>la </a:t>
            </a:r>
            <a:r>
              <a:rPr sz="2531" dirty="0" err="1">
                <a:latin typeface="+mj-lt"/>
              </a:rPr>
              <a:t>gestione</a:t>
            </a:r>
            <a:r>
              <a:rPr sz="2531" dirty="0">
                <a:latin typeface="+mj-lt"/>
              </a:rPr>
              <a:t> “</a:t>
            </a:r>
            <a:r>
              <a:rPr sz="2531" dirty="0" err="1">
                <a:latin typeface="+mj-lt"/>
              </a:rPr>
              <a:t>spazio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ascolto</a:t>
            </a:r>
            <a:r>
              <a:rPr sz="2531" dirty="0">
                <a:latin typeface="+mj-lt"/>
              </a:rPr>
              <a:t>” </a:t>
            </a:r>
            <a:r>
              <a:rPr sz="1969" spc="-98" dirty="0">
                <a:latin typeface="+mj-lt"/>
              </a:rPr>
              <a:t>è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affidata</a:t>
            </a:r>
            <a:r>
              <a:rPr sz="2531" dirty="0">
                <a:latin typeface="+mj-lt"/>
              </a:rPr>
              <a:t> a </a:t>
            </a:r>
            <a:r>
              <a:rPr sz="2531" dirty="0" err="1">
                <a:latin typeface="+mj-lt"/>
              </a:rPr>
              <a:t>uno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psicologo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scolastico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esperto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dell’et</a:t>
            </a:r>
            <a:r>
              <a:rPr lang="it-IT" sz="2400" spc="-98" dirty="0">
                <a:latin typeface="+mj-lt"/>
              </a:rPr>
              <a:t>à</a:t>
            </a:r>
            <a:r>
              <a:rPr sz="2531" dirty="0">
                <a:latin typeface="+mj-lt"/>
              </a:rPr>
              <a:t> </a:t>
            </a:r>
            <a:r>
              <a:rPr sz="2531" dirty="0" err="1">
                <a:latin typeface="+mj-lt"/>
              </a:rPr>
              <a:t>evolutiva</a:t>
            </a:r>
            <a:endParaRPr sz="253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9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3353" t="20759" r="48285" b="7589"/>
          <a:stretch/>
        </p:blipFill>
        <p:spPr>
          <a:xfrm>
            <a:off x="3886199" y="524828"/>
            <a:ext cx="4539343" cy="64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 b="1" dirty="0">
                <a:solidFill>
                  <a:srgbClr val="002060"/>
                </a:solidFill>
              </a:rPr>
              <a:t>IL MANDATO DEL NOSTRO ISTITUTO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4294967295"/>
          </p:nvPr>
        </p:nvSpPr>
        <p:spPr>
          <a:xfrm>
            <a:off x="1524001" y="1533526"/>
            <a:ext cx="9144000" cy="4912244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45720" indent="0">
              <a:buNone/>
            </a:pPr>
            <a:r>
              <a:rPr lang="it-IT" sz="3600" dirty="0">
                <a:solidFill>
                  <a:srgbClr val="002060"/>
                </a:solidFill>
              </a:rPr>
              <a:t>UNA SCUOLA APERTA A DIVERSE ESPERIENZE FORMATIVE</a:t>
            </a:r>
          </a:p>
          <a:p>
            <a:pPr marL="45720" indent="0">
              <a:buNone/>
            </a:pPr>
            <a:r>
              <a:rPr lang="it-IT" sz="3600" dirty="0">
                <a:solidFill>
                  <a:srgbClr val="002060"/>
                </a:solidFill>
              </a:rPr>
              <a:t>PER VALORIZZARE LE CARATTERISTICHE DI OGNUNO E DI TUTTI</a:t>
            </a:r>
          </a:p>
          <a:p>
            <a:pPr marL="45720" indent="0">
              <a:buNone/>
            </a:pPr>
            <a:r>
              <a:rPr lang="it-IT" sz="3600" dirty="0">
                <a:solidFill>
                  <a:srgbClr val="002060"/>
                </a:solidFill>
              </a:rPr>
              <a:t>ATTRAVERSO METODOLOGIE SPERIMENTALI E INNOVATIVE IN COLLABORAZIONE CON LE FAMIGLIE E IL TERRITORIO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F1C630-B662-412D-B0BD-98D0FBF3D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9738575" y="0"/>
            <a:ext cx="2453425" cy="2106592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 b="1" dirty="0">
                <a:solidFill>
                  <a:srgbClr val="002060"/>
                </a:solidFill>
              </a:rPr>
              <a:t>LA NOSTRA PROPOSTA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4294967295"/>
          </p:nvPr>
        </p:nvSpPr>
        <p:spPr>
          <a:xfrm>
            <a:off x="1524000" y="1533526"/>
            <a:ext cx="10058399" cy="492823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" indent="0">
              <a:buNone/>
            </a:pPr>
            <a:r>
              <a:rPr lang="it-IT" sz="3200" dirty="0">
                <a:solidFill>
                  <a:srgbClr val="002060"/>
                </a:solidFill>
              </a:rPr>
              <a:t>34 MODULI settimanali + 2 mense </a:t>
            </a:r>
          </a:p>
          <a:p>
            <a:pPr marL="45720" indent="0">
              <a:buNone/>
            </a:pPr>
            <a:r>
              <a:rPr lang="it-IT" sz="3200" dirty="0">
                <a:solidFill>
                  <a:srgbClr val="002060"/>
                </a:solidFill>
              </a:rPr>
              <a:t>30 MODULI settimanali  </a:t>
            </a:r>
          </a:p>
          <a:p>
            <a:pPr marL="45720" indent="0">
              <a:buNone/>
            </a:pPr>
            <a:r>
              <a:rPr lang="it-IT" sz="3200" dirty="0">
                <a:solidFill>
                  <a:srgbClr val="002060"/>
                </a:solidFill>
              </a:rPr>
              <a:t>30 MODULI settimanali +3 didattica strumentale +1 mensa </a:t>
            </a:r>
          </a:p>
          <a:p>
            <a:pPr marL="45720" indent="0">
              <a:buNone/>
            </a:pPr>
            <a:r>
              <a:rPr lang="it-IT" sz="3200" dirty="0">
                <a:solidFill>
                  <a:srgbClr val="002060"/>
                </a:solidFill>
              </a:rPr>
              <a:t>Ogni modulo è composto da 55 minuti, l’orario delle lezioni è: 7.55-13.40 (mattino) 14.40-16.30 (pomeriggio)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F1C630-B662-412D-B0BD-98D0FBF3D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9738575" y="0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it-IT" b="1" dirty="0">
                <a:solidFill>
                  <a:srgbClr val="002060"/>
                </a:solidFill>
              </a:rPr>
              <a:t>LE NOSTRE LINEE GUIDA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4294967295"/>
          </p:nvPr>
        </p:nvSpPr>
        <p:spPr>
          <a:xfrm>
            <a:off x="1524001" y="1533526"/>
            <a:ext cx="9144000" cy="5126354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La scuola, secondo i principi costituzionali, è luogo di formazione culturale e sociale in cui si apprendono i fondamenti della cittadinanza.</a:t>
            </a:r>
          </a:p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Quindi le sue finalità essenziali sono: la crescita culturale e personale di ciascun alunno; l’apprendimento di </a:t>
            </a:r>
            <a:r>
              <a:rPr lang="it-IT" dirty="0" err="1">
                <a:solidFill>
                  <a:srgbClr val="002060"/>
                </a:solidFill>
              </a:rPr>
              <a:t>saperi</a:t>
            </a:r>
            <a:r>
              <a:rPr lang="it-IT" dirty="0">
                <a:solidFill>
                  <a:srgbClr val="002060"/>
                </a:solidFill>
              </a:rPr>
              <a:t>, conoscenze di base e di un metodo di studio autonomo; la formazione dell’identità, il consolidamento dell’autostima e lo sviluppo del pensiero critico; </a:t>
            </a:r>
          </a:p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la consapevolezza e la gestione positiva di emozioni e sentimenti;</a:t>
            </a:r>
          </a:p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lo sviluppo di abilità sociali e comportamenti fondati sul rispetto delle regole e delle persone; </a:t>
            </a:r>
          </a:p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lo sviluppo di capacità creative e progettuali; </a:t>
            </a:r>
          </a:p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lo sviluppo di valori di solidarietà, pace, responsabilità, rispetto dell’ambiente e delle diversità; l’orientamento e la valorizzazione delle caratteristiche e delle peculiarità di ognuno e di tutti; l’offerta di opportunità formative anche in orario extrascolastico; </a:t>
            </a:r>
          </a:p>
          <a:p>
            <a:pPr marL="45720" indent="0">
              <a:buNone/>
            </a:pPr>
            <a:r>
              <a:rPr lang="it-IT" dirty="0">
                <a:solidFill>
                  <a:srgbClr val="002060"/>
                </a:solidFill>
              </a:rPr>
              <a:t>la promozione di un dialogo aperto con le famiglie, le agenzie del territorio e le diverse realtà culturali.</a:t>
            </a: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F1C630-B662-412D-B0BD-98D0FBF3D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9738575" y="0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EDAFF"/>
            </a:gs>
            <a:gs pos="17000">
              <a:srgbClr val="BED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B01661-6359-4594-9E3B-6FD6AAC31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17555" r="23750" b="6000"/>
          <a:stretch/>
        </p:blipFill>
        <p:spPr>
          <a:xfrm>
            <a:off x="0" y="0"/>
            <a:ext cx="9210453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223D394-1EF3-4F8A-8B5B-2C0CBD7EC314}"/>
              </a:ext>
            </a:extLst>
          </p:cNvPr>
          <p:cNvSpPr/>
          <p:nvPr/>
        </p:nvSpPr>
        <p:spPr>
          <a:xfrm>
            <a:off x="5759450" y="4292600"/>
            <a:ext cx="2667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FA8E0B5-CB8F-4032-BA62-1C95562F71FB}"/>
              </a:ext>
            </a:extLst>
          </p:cNvPr>
          <p:cNvSpPr/>
          <p:nvPr/>
        </p:nvSpPr>
        <p:spPr>
          <a:xfrm>
            <a:off x="5461000" y="4603750"/>
            <a:ext cx="635000" cy="184150"/>
          </a:xfrm>
          <a:prstGeom prst="rect">
            <a:avLst/>
          </a:prstGeom>
          <a:solidFill>
            <a:srgbClr val="BEDAFF"/>
          </a:solidFill>
          <a:ln>
            <a:solidFill>
              <a:srgbClr val="BED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7D7C652-2A68-45FF-AE78-58100E2BA1D0}"/>
              </a:ext>
            </a:extLst>
          </p:cNvPr>
          <p:cNvSpPr/>
          <p:nvPr/>
        </p:nvSpPr>
        <p:spPr>
          <a:xfrm>
            <a:off x="9210453" y="2281981"/>
            <a:ext cx="2981547" cy="22940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Risultati immagini per scratch">
            <a:extLst>
              <a:ext uri="{FF2B5EF4-FFF2-40B4-BE49-F238E27FC236}">
                <a16:creationId xmlns:a16="http://schemas.microsoft.com/office/drawing/2014/main" id="{C5FB28B3-83CD-4625-A190-50D983CB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5" b="94505" l="2878" r="89448">
                        <a14:foregroundMark x1="39568" y1="24725" x2="45084" y2="39560"/>
                        <a14:foregroundMark x1="45084" y1="39560" x2="46043" y2="25000"/>
                        <a14:foregroundMark x1="46043" y1="25000" x2="46283" y2="40934"/>
                        <a14:foregroundMark x1="46283" y1="40934" x2="42206" y2="27747"/>
                        <a14:foregroundMark x1="42206" y1="27747" x2="52278" y2="38736"/>
                        <a14:foregroundMark x1="52278" y1="38736" x2="53477" y2="41758"/>
                        <a14:foregroundMark x1="2878" y1="27473" x2="29736" y2="45055"/>
                        <a14:foregroundMark x1="6235" y1="10714" x2="18945" y2="10440"/>
                        <a14:foregroundMark x1="18945" y1="10440" x2="45803" y2="3846"/>
                        <a14:foregroundMark x1="45803" y1="3846" x2="74580" y2="8516"/>
                        <a14:foregroundMark x1="74580" y1="8516" x2="81295" y2="21978"/>
                        <a14:foregroundMark x1="81295" y1="21978" x2="71463" y2="31044"/>
                        <a14:foregroundMark x1="71463" y1="31044" x2="76259" y2="44231"/>
                        <a14:foregroundMark x1="76259" y1="44231" x2="69544" y2="56319"/>
                        <a14:foregroundMark x1="69544" y1="56319" x2="47242" y2="71978"/>
                        <a14:foregroundMark x1="47242" y1="71978" x2="34772" y2="68132"/>
                        <a14:foregroundMark x1="34772" y1="68132" x2="23261" y2="94780"/>
                        <a14:foregroundMark x1="23261" y1="94780" x2="8633" y2="70055"/>
                        <a14:foregroundMark x1="8633" y1="70055" x2="7194" y2="55769"/>
                        <a14:foregroundMark x1="7194" y1="55769" x2="15108" y2="43132"/>
                        <a14:foregroundMark x1="15108" y1="43132" x2="7674" y2="31044"/>
                        <a14:foregroundMark x1="7674" y1="31044" x2="9832" y2="16209"/>
                        <a14:foregroundMark x1="9832" y1="16209" x2="6475" y2="9615"/>
                        <a14:foregroundMark x1="62590" y1="16209" x2="44365" y2="18132"/>
                        <a14:foregroundMark x1="44365" y1="18132" x2="41247" y2="31319"/>
                        <a14:foregroundMark x1="41247" y1="31319" x2="28537" y2="35989"/>
                        <a14:foregroundMark x1="28537" y1="35989" x2="26619" y2="50000"/>
                        <a14:foregroundMark x1="26619" y1="50000" x2="35492" y2="64286"/>
                        <a14:foregroundMark x1="35492" y1="64286" x2="49161" y2="64286"/>
                        <a14:foregroundMark x1="49161" y1="64286" x2="64748" y2="60440"/>
                        <a14:foregroundMark x1="64748" y1="60440" x2="71942" y2="49176"/>
                        <a14:foregroundMark x1="71942" y1="49176" x2="70983" y2="33791"/>
                        <a14:foregroundMark x1="70983" y1="33791" x2="65468" y2="21429"/>
                        <a14:foregroundMark x1="65468" y1="21429" x2="61871" y2="18132"/>
                        <a14:foregroundMark x1="57794" y1="27747" x2="66427" y2="38462"/>
                        <a14:foregroundMark x1="66427" y1="38462" x2="66667" y2="38462"/>
                        <a14:foregroundMark x1="9353" y1="23352" x2="22062" y2="26374"/>
                        <a14:foregroundMark x1="22062" y1="26374" x2="28058" y2="39011"/>
                        <a14:foregroundMark x1="28058" y1="39011" x2="15348" y2="38187"/>
                        <a14:foregroundMark x1="15348" y1="38187" x2="9113" y2="24725"/>
                        <a14:foregroundMark x1="9113" y1="24725" x2="9353" y2="23901"/>
                        <a14:foregroundMark x1="14388" y1="26648" x2="27578" y2="32143"/>
                        <a14:foregroundMark x1="27578" y1="32143" x2="16787" y2="39286"/>
                        <a14:foregroundMark x1="16787" y1="39286" x2="18225" y2="27747"/>
                        <a14:foregroundMark x1="60671" y1="23077" x2="47482" y2="28022"/>
                        <a14:foregroundMark x1="47482" y1="28022" x2="41487" y2="41209"/>
                        <a14:foregroundMark x1="41487" y1="41209" x2="38849" y2="55220"/>
                        <a14:foregroundMark x1="38849" y1="55220" x2="57554" y2="58516"/>
                        <a14:foregroundMark x1="57554" y1="58516" x2="70264" y2="52747"/>
                        <a14:foregroundMark x1="70264" y1="52747" x2="71223" y2="38187"/>
                        <a14:foregroundMark x1="71223" y1="38187" x2="67386" y2="24451"/>
                        <a14:foregroundMark x1="67386" y1="24451" x2="61151" y2="21978"/>
                        <a14:foregroundMark x1="68345" y1="40659" x2="55396" y2="38187"/>
                        <a14:foregroundMark x1="55396" y1="38187" x2="43885" y2="45879"/>
                        <a14:foregroundMark x1="43885" y1="45879" x2="54916" y2="55495"/>
                        <a14:foregroundMark x1="54916" y1="55495" x2="68825" y2="54121"/>
                        <a14:foregroundMark x1="68825" y1="54121" x2="66187" y2="42033"/>
                        <a14:foregroundMark x1="47242" y1="42582" x2="59233" y2="45604"/>
                        <a14:foregroundMark x1="59233" y1="45604" x2="47002" y2="46154"/>
                        <a14:foregroundMark x1="47002" y1="46154" x2="47002" y2="42857"/>
                        <a14:foregroundMark x1="23022" y1="5769" x2="36691" y2="1374"/>
                        <a14:foregroundMark x1="36691" y1="1374" x2="49161" y2="4945"/>
                        <a14:foregroundMark x1="49161" y1="4945" x2="23741" y2="7143"/>
                        <a14:foregroundMark x1="10312" y1="43132" x2="13189" y2="43681"/>
                        <a14:foregroundMark x1="11751" y1="44505" x2="16067" y2="44505"/>
                        <a14:foregroundMark x1="16307" y1="42033" x2="49880" y2="43407"/>
                        <a14:foregroundMark x1="49880" y1="43407" x2="67626" y2="41484"/>
                        <a14:foregroundMark x1="67626" y1="41484" x2="74101" y2="55769"/>
                        <a14:foregroundMark x1="74101" y1="55769" x2="70743" y2="72253"/>
                        <a14:foregroundMark x1="70743" y1="72253" x2="60192" y2="85165"/>
                        <a14:foregroundMark x1="60192" y1="85165" x2="47482" y2="89835"/>
                        <a14:foregroundMark x1="47482" y1="89835" x2="19904" y2="89286"/>
                        <a14:foregroundMark x1="19904" y1="89286" x2="7434" y2="62363"/>
                        <a14:foregroundMark x1="7434" y1="62363" x2="10312" y2="47802"/>
                        <a14:foregroundMark x1="10312" y1="47802" x2="16547" y2="41758"/>
                        <a14:foregroundMark x1="48441" y1="47802" x2="60911" y2="46154"/>
                        <a14:foregroundMark x1="60911" y1="46154" x2="50360" y2="54121"/>
                        <a14:foregroundMark x1="50360" y1="54121" x2="48201" y2="47802"/>
                        <a14:foregroundMark x1="12470" y1="49451" x2="9832" y2="63462"/>
                        <a14:foregroundMark x1="9832" y1="63462" x2="21583" y2="88736"/>
                        <a14:foregroundMark x1="21583" y1="88736" x2="31175" y2="79396"/>
                        <a14:foregroundMark x1="31175" y1="79396" x2="30695" y2="63187"/>
                        <a14:foregroundMark x1="30695" y1="63187" x2="20384" y2="53022"/>
                        <a14:foregroundMark x1="20384" y1="53022" x2="11990" y2="50549"/>
                        <a14:foregroundMark x1="18945" y1="50549" x2="18705" y2="64835"/>
                        <a14:foregroundMark x1="18705" y1="64835" x2="19664" y2="55495"/>
                        <a14:foregroundMark x1="11751" y1="53022" x2="10312" y2="70330"/>
                        <a14:foregroundMark x1="10312" y1="70330" x2="16307" y2="82418"/>
                        <a14:foregroundMark x1="16307" y1="82418" x2="21823" y2="68956"/>
                        <a14:foregroundMark x1="21823" y1="68956" x2="12710" y2="56593"/>
                        <a14:foregroundMark x1="12710" y1="56593" x2="10791" y2="55495"/>
                        <a14:foregroundMark x1="13429" y1="60440" x2="14149" y2="76374"/>
                        <a14:foregroundMark x1="14149" y1="76374" x2="17266" y2="61813"/>
                        <a14:foregroundMark x1="17266" y1="61813" x2="12230" y2="6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90" y="2311003"/>
            <a:ext cx="2136985" cy="18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2A07DA-B3A1-4471-AF3B-48DBE9DE4B81}"/>
              </a:ext>
            </a:extLst>
          </p:cNvPr>
          <p:cNvSpPr txBox="1"/>
          <p:nvPr/>
        </p:nvSpPr>
        <p:spPr>
          <a:xfrm>
            <a:off x="11161853" y="2572286"/>
            <a:ext cx="451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ce Script MT" panose="030303020206070C0B05" pitchFamily="66" charset="0"/>
              </a:rPr>
              <a:t>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6AAEFD-88FE-41E9-B7B1-F260ACC316AC}"/>
              </a:ext>
            </a:extLst>
          </p:cNvPr>
          <p:cNvSpPr txBox="1"/>
          <p:nvPr/>
        </p:nvSpPr>
        <p:spPr>
          <a:xfrm>
            <a:off x="10583119" y="3560828"/>
            <a:ext cx="16088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highlight>
                  <a:srgbClr val="FFFF00"/>
                </a:highlight>
              </a:rPr>
              <a:t>CODING STORICO</a:t>
            </a:r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5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A6902-931E-43E8-AA1E-FD5B3125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IL TEMPO SCUOLA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831E9E02-C0AB-43A7-839F-A78D2FE3DE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925737"/>
              </p:ext>
            </p:extLst>
          </p:nvPr>
        </p:nvGraphicFramePr>
        <p:xfrm>
          <a:off x="0" y="1036320"/>
          <a:ext cx="10663239" cy="574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DF7A8217-2F19-41D7-9157-0BFCA8FE99DD}"/>
              </a:ext>
            </a:extLst>
          </p:cNvPr>
          <p:cNvSpPr/>
          <p:nvPr/>
        </p:nvSpPr>
        <p:spPr>
          <a:xfrm>
            <a:off x="259204" y="1474380"/>
            <a:ext cx="1051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2700">
                  <a:solidFill>
                    <a:srgbClr val="0E8EBD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E-F</a:t>
            </a:r>
          </a:p>
          <a:p>
            <a:pPr algn="ctr"/>
            <a:r>
              <a:rPr lang="it-IT" sz="4400" b="1" cap="none" spc="0" dirty="0">
                <a:ln w="12700">
                  <a:solidFill>
                    <a:srgbClr val="0E8EBD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G-L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FAE88C-1D8E-4522-9880-00172FDE59BC}"/>
              </a:ext>
            </a:extLst>
          </p:cNvPr>
          <p:cNvSpPr txBox="1"/>
          <p:nvPr/>
        </p:nvSpPr>
        <p:spPr>
          <a:xfrm>
            <a:off x="925975" y="3522984"/>
            <a:ext cx="598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</a:rPr>
              <a:t>H</a:t>
            </a:r>
            <a:endParaRPr lang="it-IT" sz="4400" dirty="0">
              <a:solidFill>
                <a:srgbClr val="0070C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DAAB6B-58CC-474A-AEA8-786FA1B5F146}"/>
              </a:ext>
            </a:extLst>
          </p:cNvPr>
          <p:cNvSpPr txBox="1"/>
          <p:nvPr/>
        </p:nvSpPr>
        <p:spPr>
          <a:xfrm>
            <a:off x="626962" y="5313786"/>
            <a:ext cx="59802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</a:rPr>
              <a:t>I</a:t>
            </a:r>
            <a:endParaRPr lang="it-IT" sz="4400" dirty="0">
              <a:solidFill>
                <a:srgbClr val="0070C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C2C117-BBD3-49BA-9414-A5101A69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9738575" y="0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Programma del corso </a:t>
            </a:r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+mn-cs"/>
              </a:rPr>
              <a:t>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INDIRIZZO LETTERARIO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252951"/>
              </p:ext>
            </p:extLst>
          </p:nvPr>
        </p:nvGraphicFramePr>
        <p:xfrm>
          <a:off x="4648043" y="219926"/>
          <a:ext cx="6675440" cy="68397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2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TEMPO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PROLUNGATO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3410254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36 moduli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2 rientri pomeridiani con mensa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Italiano, </a:t>
                      </a: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latino</a:t>
                      </a: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storia, geografia e cittadinanza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Matematica e scienze</a:t>
                      </a:r>
                      <a:endParaRPr lang="it-IT" sz="2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Inglese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Tedesco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Tecnologia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8782995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Arte e immagine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Musica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Scienze motorie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ora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Religione o alternativa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Mense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BCA54BA4-F9F6-4EEC-9910-CD3D4147E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2194618" y="4751408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just" rtl="0"/>
            <a:r>
              <a:rPr lang="it-IT" dirty="0"/>
              <a:t>Programma del corso </a:t>
            </a:r>
            <a:r>
              <a:rPr lang="it-IT" sz="4400" b="1" dirty="0">
                <a:ln w="12700">
                  <a:noFill/>
                  <a:prstDash val="solid"/>
                </a:ln>
                <a:solidFill>
                  <a:srgbClr val="0070C0"/>
                </a:solidFill>
                <a:latin typeface="+mn-lt"/>
                <a:ea typeface="+mn-ea"/>
                <a:cs typeface="+mn-cs"/>
              </a:rPr>
              <a:t>F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INDIRIZZO TEATRALE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671710"/>
              </p:ext>
            </p:extLst>
          </p:nvPr>
        </p:nvGraphicFramePr>
        <p:xfrm>
          <a:off x="4648043" y="219926"/>
          <a:ext cx="6675440" cy="68397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73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2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TEMPO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PROLUNGATO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3410254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36 moduli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+mn-ea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2 rientri pomeridiani con mensa</a:t>
                      </a:r>
                      <a:endParaRPr lang="it-IT" sz="24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Italiano, </a:t>
                      </a: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teatro</a:t>
                      </a: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storia, geografia e cittadinanza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ore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cs typeface="Times New Roman"/>
                        </a:rPr>
                        <a:t>Matematica e scienze</a:t>
                      </a:r>
                      <a:endParaRPr lang="it-IT" sz="24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Inglese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Francese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Tecnologia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8782995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Arte e immagine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Musica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kern="120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ore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Scienze motorie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ora 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Religione o alternativa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51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182880" marR="57150" marT="57150" marB="57150" anchor="ctr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Times New Roman"/>
                        </a:rPr>
                        <a:t>Mense</a:t>
                      </a:r>
                    </a:p>
                  </a:txBody>
                  <a:tcPr marL="18288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712BD95A-9A40-42BA-BCF6-B1E1620CB6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23280" l="1105" r="25414">
                        <a14:foregroundMark x1="10221" y1="2489" x2="10221" y2="2489"/>
                        <a14:foregroundMark x1="1657" y1="16545" x2="1657" y2="16545"/>
                        <a14:foregroundMark x1="3453" y1="18155" x2="3453" y2="18155"/>
                        <a14:foregroundMark x1="4144" y1="17862" x2="4144" y2="17862"/>
                        <a14:foregroundMark x1="4558" y1="17423" x2="4558" y2="17423"/>
                        <a14:foregroundMark x1="4282" y1="18887" x2="4282" y2="18887"/>
                        <a14:foregroundMark x1="4696" y1="19619" x2="4696" y2="19619"/>
                        <a14:foregroundMark x1="8287" y1="21230" x2="8287" y2="21230"/>
                        <a14:foregroundMark x1="8149" y1="21083" x2="8149" y2="21083"/>
                        <a14:foregroundMark x1="8011" y1="20937" x2="8011" y2="20937"/>
                        <a14:foregroundMark x1="10083" y1="22401" x2="10083" y2="22401"/>
                        <a14:foregroundMark x1="9254" y1="21669" x2="9254" y2="21669"/>
                        <a14:foregroundMark x1="10773" y1="22548" x2="11878" y2="22255"/>
                        <a14:foregroundMark x1="8840" y1="21230" x2="9530" y2="22108"/>
                        <a14:foregroundMark x1="12293" y1="21230" x2="12293" y2="21230"/>
                        <a14:foregroundMark x1="14503" y1="20644" x2="14503" y2="20644"/>
                        <a14:foregroundMark x1="7182" y1="22108" x2="7182" y2="22108"/>
                        <a14:foregroundMark x1="15746" y1="19912" x2="15746" y2="19912"/>
                        <a14:foregroundMark x1="15470" y1="20791" x2="15470" y2="20791"/>
                        <a14:foregroundMark x1="16022" y1="21523" x2="16022" y2="21523"/>
                        <a14:foregroundMark x1="18923" y1="20351" x2="18923" y2="20351"/>
                        <a14:foregroundMark x1="17403" y1="19766" x2="17956" y2="19912"/>
                        <a14:foregroundMark x1="18923" y1="21083" x2="19613" y2="22840"/>
                        <a14:foregroundMark x1="21271" y1="23426" x2="23481" y2="18887"/>
                        <a14:foregroundMark x1="24862" y1="23426" x2="24862" y2="23426"/>
                        <a14:foregroundMark x1="25138" y1="22987" x2="25414" y2="22987"/>
                        <a14:backgroundMark x1="2624" y1="8931" x2="2624" y2="8931"/>
                        <a14:backgroundMark x1="3315" y1="10395" x2="6906" y2="1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37" b="74730"/>
          <a:stretch/>
        </p:blipFill>
        <p:spPr>
          <a:xfrm>
            <a:off x="2194618" y="4751408"/>
            <a:ext cx="2453425" cy="21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itorno a scuola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83_TF02895270_TF02895270.potx" id="{5D9BE25E-5B53-4B02-ABD6-EADE7BF51AE1}" vid="{9B0620D2-76F0-43D8-AA95-2C95B3E324B8}"/>
    </a:ext>
  </a:extLst>
</a:theme>
</file>

<file path=ppt/theme/theme2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883</Words>
  <Application>Microsoft Office PowerPoint</Application>
  <PresentationFormat>Widescreen</PresentationFormat>
  <Paragraphs>251</Paragraphs>
  <Slides>27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</vt:lpstr>
      <vt:lpstr>Palace Script MT</vt:lpstr>
      <vt:lpstr>Sinhala MN</vt:lpstr>
      <vt:lpstr>Times New Roman</vt:lpstr>
      <vt:lpstr>Ritorno a scuola 16:9</vt:lpstr>
      <vt:lpstr>ICS DE ANDREIS  PLESSO ASCOLI</vt:lpstr>
      <vt:lpstr>ICS DE ANDREIS</vt:lpstr>
      <vt:lpstr>IL MANDATO DEL NOSTRO ISTITUTO</vt:lpstr>
      <vt:lpstr>LA NOSTRA PROPOSTA</vt:lpstr>
      <vt:lpstr>LE NOSTRE LINEE GUIDA</vt:lpstr>
      <vt:lpstr>Presentazione standard di PowerPoint</vt:lpstr>
      <vt:lpstr>IL TEMPO SCUOLA</vt:lpstr>
      <vt:lpstr>Programma del corso E</vt:lpstr>
      <vt:lpstr>Programma del corso F</vt:lpstr>
      <vt:lpstr>Programma del corso G</vt:lpstr>
      <vt:lpstr>Programma del corso H</vt:lpstr>
      <vt:lpstr>Programma del corso I</vt:lpstr>
      <vt:lpstr>Programma del corso L</vt:lpstr>
      <vt:lpstr>Presentazione standard di PowerPoint</vt:lpstr>
      <vt:lpstr>CARRELLO MULTIMEDIALE</vt:lpstr>
      <vt:lpstr>LIM</vt:lpstr>
      <vt:lpstr>LABORATORIO TEATRALE</vt:lpstr>
      <vt:lpstr>LABORATORIO FOTOGRAFICO</vt:lpstr>
      <vt:lpstr>CORSO MUSICALE</vt:lpstr>
      <vt:lpstr>ORTO DIDATTICO</vt:lpstr>
      <vt:lpstr>Presentazione standard di PowerPoint</vt:lpstr>
      <vt:lpstr>Presentazione standard di PowerPoint</vt:lpstr>
      <vt:lpstr>SCUOLA &amp; SPORT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Benvenuti, studenti!</dc:title>
  <dc:creator>Chiara M. Donisi</dc:creator>
  <cp:lastModifiedBy>Chiara M. Donisi</cp:lastModifiedBy>
  <cp:revision>30</cp:revision>
  <dcterms:created xsi:type="dcterms:W3CDTF">2018-11-17T06:48:37Z</dcterms:created>
  <dcterms:modified xsi:type="dcterms:W3CDTF">2018-12-12T17:43:43Z</dcterms:modified>
</cp:coreProperties>
</file>